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71" r:id="rId2"/>
    <p:sldId id="278" r:id="rId3"/>
    <p:sldId id="279" r:id="rId4"/>
    <p:sldId id="353" r:id="rId5"/>
    <p:sldId id="280" r:id="rId6"/>
    <p:sldId id="355" r:id="rId7"/>
    <p:sldId id="290" r:id="rId8"/>
    <p:sldId id="352" r:id="rId9"/>
    <p:sldId id="354" r:id="rId10"/>
    <p:sldId id="270" r:id="rId11"/>
    <p:sldId id="275" r:id="rId12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45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9FC8BE-1A8E-48DF-AE65-376D7E2B3D50}" type="datetimeFigureOut">
              <a:rPr lang="es-ES" smtClean="0"/>
              <a:t>22/04/2021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4E977AD-F61B-4BCD-9FC1-CC709C08E0E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563939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AF7772-3B70-4206-AE71-A6517A687DB3}" type="slidenum">
              <a:rPr lang="es-ES" smtClean="0"/>
              <a:t>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522138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8C5D934-851C-448E-9C2C-BD7BBA3B3F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8FA342D7-FFCC-4ECE-9404-5E22F68C1E5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A74A142-65D9-4F50-B282-2A50C0F120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AA73D7-FBFD-4B93-A49F-41F68AB1FA0A}" type="datetimeFigureOut">
              <a:rPr lang="es-ES" smtClean="0"/>
              <a:t>22/04/2021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4088E9B-A6CE-458D-BD3C-7639B70226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3600545-48D9-4C79-AFC5-6DE1A1A393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71FC2-5ED7-439F-958F-BEE34B6C6C4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437638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2D20D7E-605F-4154-A911-5D7856A4E8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8AC641F-62E9-45D2-9E6E-6552ED6898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6DCB265-1FCE-4651-A4B2-3252E5C505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AA73D7-FBFD-4B93-A49F-41F68AB1FA0A}" type="datetimeFigureOut">
              <a:rPr lang="es-ES" smtClean="0"/>
              <a:t>22/04/2021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6559DAD-8A3C-40B5-A83C-DE60728088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A82A66C-6AD8-4E17-93AC-E3FD5F9077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71FC2-5ED7-439F-958F-BEE34B6C6C4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185069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0614D7C-C6C4-44C2-8483-7AC4A7F826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9C40995F-A25F-49B8-AB79-CBC37BE128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1936FF2-8E24-4842-AD53-8104FADF88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AA73D7-FBFD-4B93-A49F-41F68AB1FA0A}" type="datetimeFigureOut">
              <a:rPr lang="es-ES" smtClean="0"/>
              <a:t>22/04/2021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86C6BF9-E409-40AA-B7CB-6175D79755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B46B69F-6666-4582-8420-F998432948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71FC2-5ED7-439F-958F-BEE34B6C6C4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879843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45EF220-C83D-4A08-AAEC-1C108F0CAE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F3E48B5-2724-462C-94BC-5BD2EC43187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71D9338-FBC7-4B31-951E-09D59E8A1C4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88D0E3C0-201F-4BC3-913A-99C9CB9DC9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AA73D7-FBFD-4B93-A49F-41F68AB1FA0A}" type="datetimeFigureOut">
              <a:rPr lang="es-ES" smtClean="0"/>
              <a:t>22/04/2021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D955EB97-1947-45FC-806F-0088447B73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098BCD9-5216-46F5-BBD7-A87C05876F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71FC2-5ED7-439F-958F-BEE34B6C6C4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498409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E47A2DB-6B2B-4641-9E7F-90CB79EA79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0757923-26E0-47EA-B693-2817058E7B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C7E4C87D-FF66-4CC8-8CB1-5313BEEC668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AC8DCF46-8BBD-441F-94F4-0DB50098F42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77E6C5D8-E204-42DB-A13C-B36444B16C8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10992137-1D14-4301-9637-48A1C56800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AA73D7-FBFD-4B93-A49F-41F68AB1FA0A}" type="datetimeFigureOut">
              <a:rPr lang="es-ES" smtClean="0"/>
              <a:t>22/04/2021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FC826FAA-5A56-417A-8903-17155263C9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EAE42A89-ECCD-413D-89C4-A640A341DE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71FC2-5ED7-439F-958F-BEE34B6C6C4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462856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1269B34-BF78-4AAD-865C-88334B8BE1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E5A82C2B-136C-4854-9BF3-D88E1F166E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AA73D7-FBFD-4B93-A49F-41F68AB1FA0A}" type="datetimeFigureOut">
              <a:rPr lang="es-ES" smtClean="0"/>
              <a:t>22/04/2021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E3D6715E-90A2-4430-8395-C97FB06814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8447C65C-5C7F-4D95-B925-822523B8C6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71FC2-5ED7-439F-958F-BEE34B6C6C4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291118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1BBF2B65-BF11-42E2-9F76-4A951FC09B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AA73D7-FBFD-4B93-A49F-41F68AB1FA0A}" type="datetimeFigureOut">
              <a:rPr lang="es-ES" smtClean="0"/>
              <a:t>22/04/2021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488F9C06-77EE-4553-BE31-5588B38869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6D911664-11C8-4F6C-B267-DE5DA69F73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71FC2-5ED7-439F-958F-BEE34B6C6C4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11009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E3347FC-9E79-44D0-AC4D-9755031856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20D0689-0DA6-410D-BE02-B45D915683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F890765E-208F-4887-B3DE-ADB8C9C47F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BB424A39-90AA-418C-84C4-B088C8237B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AA73D7-FBFD-4B93-A49F-41F68AB1FA0A}" type="datetimeFigureOut">
              <a:rPr lang="es-ES" smtClean="0"/>
              <a:t>22/04/2021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50580FE-69C7-429F-98F3-856C374028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2F5C5F1D-F7C7-45DF-82D4-3C070B3C57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71FC2-5ED7-439F-958F-BEE34B6C6C4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471250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6BD9B64-8371-4192-A0CB-745F19C7EA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229599AA-8FC5-4CBB-B270-E3E19310568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B679905C-C6E7-496C-A241-AAA58A2D9D2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271AD587-002B-43FD-B3AF-39AEDB6157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AA73D7-FBFD-4B93-A49F-41F68AB1FA0A}" type="datetimeFigureOut">
              <a:rPr lang="es-ES" smtClean="0"/>
              <a:t>22/04/2021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B71FB20D-6AB4-472D-BEC3-2DD433CF5E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1ED0D75-DE4C-4190-AAC7-39C6209817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71FC2-5ED7-439F-958F-BEE34B6C6C4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662618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A27307D-ABFD-468F-A72B-681DEE4E4E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449BAFF8-E888-4951-8BB7-3607A9703FF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9A849EE-D09B-4D53-BDAC-1B4B828267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AA73D7-FBFD-4B93-A49F-41F68AB1FA0A}" type="datetimeFigureOut">
              <a:rPr lang="es-ES" smtClean="0"/>
              <a:t>22/04/2021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79B2B91-F374-419E-A7AD-FAE35B4AB5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97DDE3D-9404-4E4B-9CE1-68FB7B202C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71FC2-5ED7-439F-958F-BEE34B6C6C4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546016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C5B41B4A-61E5-458B-AF53-9690921C962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D02D1442-2F34-41B7-BE8B-01D16E3E8B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E6DD8D5-CDB9-4283-B44E-36379B9BBC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AA73D7-FBFD-4B93-A49F-41F68AB1FA0A}" type="datetimeFigureOut">
              <a:rPr lang="es-ES" smtClean="0"/>
              <a:t>22/04/2021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82F4AE9-B97A-4781-A106-2AA4004DBF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664915D-8701-4069-8643-A497EFC3C3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71FC2-5ED7-439F-958F-BEE34B6C6C4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8188715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 slide with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655523" y="230188"/>
            <a:ext cx="11257061" cy="791650"/>
          </a:xfrm>
        </p:spPr>
        <p:txBody>
          <a:bodyPr/>
          <a:lstStyle/>
          <a:p>
            <a:r>
              <a:rPr lang="en-GB" dirty="0" err="1"/>
              <a:t>Klik</a:t>
            </a:r>
            <a:r>
              <a:rPr lang="en-GB" dirty="0"/>
              <a:t> om de </a:t>
            </a:r>
            <a:r>
              <a:rPr lang="en-GB" dirty="0" err="1"/>
              <a:t>stijl</a:t>
            </a:r>
            <a:r>
              <a:rPr lang="en-GB" dirty="0"/>
              <a:t> </a:t>
            </a:r>
            <a:r>
              <a:rPr lang="en-GB" dirty="0" err="1"/>
              <a:t>te</a:t>
            </a:r>
            <a:r>
              <a:rPr lang="en-GB" dirty="0"/>
              <a:t> </a:t>
            </a:r>
            <a:r>
              <a:rPr lang="en-GB" dirty="0" err="1"/>
              <a:t>bewerken</a:t>
            </a:r>
            <a:endParaRPr lang="en-GB" dirty="0"/>
          </a:p>
        </p:txBody>
      </p:sp>
      <p:sp>
        <p:nvSpPr>
          <p:cNvPr id="3" name="Tijdelijke aanduiding voor tekst 6"/>
          <p:cNvSpPr>
            <a:spLocks noGrp="1"/>
          </p:cNvSpPr>
          <p:nvPr>
            <p:ph type="body" sz="quarter" idx="10"/>
          </p:nvPr>
        </p:nvSpPr>
        <p:spPr>
          <a:xfrm>
            <a:off x="561600" y="1835249"/>
            <a:ext cx="11361584" cy="4089600"/>
          </a:xfrm>
        </p:spPr>
        <p:txBody>
          <a:bodyPr/>
          <a:lstStyle>
            <a:lvl2pPr>
              <a:buClr>
                <a:schemeClr val="bg2"/>
              </a:buClr>
              <a:defRPr/>
            </a:lvl2pPr>
          </a:lstStyle>
          <a:p>
            <a:pPr lvl="0"/>
            <a:r>
              <a:rPr lang="en-GB" dirty="0" err="1"/>
              <a:t>Klik</a:t>
            </a:r>
            <a:r>
              <a:rPr lang="en-GB" dirty="0"/>
              <a:t> om de </a:t>
            </a:r>
            <a:r>
              <a:rPr lang="en-GB" dirty="0" err="1"/>
              <a:t>modelstijlen</a:t>
            </a:r>
            <a:r>
              <a:rPr lang="en-GB" dirty="0"/>
              <a:t> </a:t>
            </a:r>
            <a:r>
              <a:rPr lang="en-GB" dirty="0" err="1"/>
              <a:t>te</a:t>
            </a:r>
            <a:r>
              <a:rPr lang="en-GB" dirty="0"/>
              <a:t> </a:t>
            </a:r>
            <a:r>
              <a:rPr lang="en-GB" dirty="0" err="1"/>
              <a:t>bewerken</a:t>
            </a:r>
            <a:endParaRPr lang="en-GB" dirty="0"/>
          </a:p>
          <a:p>
            <a:pPr lvl="1"/>
            <a:r>
              <a:rPr lang="en-GB" dirty="0" err="1"/>
              <a:t>Tweede</a:t>
            </a:r>
            <a:r>
              <a:rPr lang="en-GB" dirty="0"/>
              <a:t> </a:t>
            </a:r>
            <a:r>
              <a:rPr lang="en-GB" dirty="0" err="1"/>
              <a:t>niveau</a:t>
            </a:r>
            <a:endParaRPr lang="en-GB" dirty="0"/>
          </a:p>
          <a:p>
            <a:pPr lvl="2"/>
            <a:r>
              <a:rPr lang="en-GB" dirty="0" err="1"/>
              <a:t>Derde</a:t>
            </a:r>
            <a:r>
              <a:rPr lang="en-GB" dirty="0"/>
              <a:t> </a:t>
            </a:r>
            <a:r>
              <a:rPr lang="en-GB" dirty="0" err="1"/>
              <a:t>niveau</a:t>
            </a:r>
            <a:endParaRPr lang="en-GB" dirty="0"/>
          </a:p>
          <a:p>
            <a:pPr lvl="3"/>
            <a:r>
              <a:rPr lang="en-GB" dirty="0" err="1"/>
              <a:t>Vierde</a:t>
            </a:r>
            <a:r>
              <a:rPr lang="en-GB" dirty="0"/>
              <a:t> </a:t>
            </a:r>
            <a:r>
              <a:rPr lang="en-GB" dirty="0" err="1"/>
              <a:t>niveau</a:t>
            </a:r>
            <a:endParaRPr lang="en-GB" dirty="0"/>
          </a:p>
          <a:p>
            <a:pPr lvl="4"/>
            <a:r>
              <a:rPr lang="en-GB" dirty="0" err="1"/>
              <a:t>Vijfde</a:t>
            </a:r>
            <a:r>
              <a:rPr lang="en-GB" dirty="0"/>
              <a:t> </a:t>
            </a:r>
            <a:r>
              <a:rPr lang="en-GB" dirty="0" err="1"/>
              <a:t>niveau</a:t>
            </a:r>
            <a:endParaRPr lang="en-GB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lnSpc>
                <a:spcPts val="1200"/>
              </a:lnSpc>
            </a:pPr>
            <a:fld id="{F25965E0-7062-474C-8671-DB3A3CE669B0}" type="slidenum">
              <a:rPr lang="en-GB" smtClean="0"/>
              <a:pPr>
                <a:lnSpc>
                  <a:spcPts val="1200"/>
                </a:lnSpc>
              </a:pPr>
              <a:t>‹Nº›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951484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BA3FA831-FEA9-4D81-B856-A2A544B9EC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405CE4B-9D29-49D3-8C2D-F8FADFD9E0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5B25CF1-2381-4E87-B98E-8EFE24E7862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AA73D7-FBFD-4B93-A49F-41F68AB1FA0A}" type="datetimeFigureOut">
              <a:rPr lang="es-ES" smtClean="0"/>
              <a:t>22/04/2021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AA71277-810C-45B7-9CB6-A0733285316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2651B39-B55E-4925-A92A-E36F855861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571FC2-5ED7-439F-958F-BEE34B6C6C4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460021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1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1.png"/><Relationship Id="rId7" Type="http://schemas.openxmlformats.org/officeDocument/2006/relationships/image" Target="../media/image7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.jpeg"/><Relationship Id="rId11" Type="http://schemas.openxmlformats.org/officeDocument/2006/relationships/image" Target="../media/image11.jpeg"/><Relationship Id="rId5" Type="http://schemas.openxmlformats.org/officeDocument/2006/relationships/image" Target="../media/image5.jpeg"/><Relationship Id="rId10" Type="http://schemas.openxmlformats.org/officeDocument/2006/relationships/image" Target="../media/image10.jpeg"/><Relationship Id="rId4" Type="http://schemas.openxmlformats.org/officeDocument/2006/relationships/image" Target="../media/image4.jpeg"/><Relationship Id="rId9" Type="http://schemas.openxmlformats.org/officeDocument/2006/relationships/image" Target="../media/image9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10" Type="http://schemas.openxmlformats.org/officeDocument/2006/relationships/image" Target="../media/image1.png"/><Relationship Id="rId4" Type="http://schemas.openxmlformats.org/officeDocument/2006/relationships/image" Target="../media/image16.png"/><Relationship Id="rId9" Type="http://schemas.openxmlformats.org/officeDocument/2006/relationships/image" Target="../media/image2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76DA9458-C81A-4E13-BF2D-B764626004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3196" y="5882556"/>
            <a:ext cx="4663844" cy="975445"/>
          </a:xfrm>
          <a:prstGeom prst="rect">
            <a:avLst/>
          </a:prstGeom>
        </p:spPr>
      </p:pic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2015642" y="230188"/>
            <a:ext cx="8442796" cy="791650"/>
          </a:xfrm>
        </p:spPr>
        <p:txBody>
          <a:bodyPr/>
          <a:lstStyle/>
          <a:p>
            <a:r>
              <a:rPr lang="nl-NL" dirty="0" err="1"/>
              <a:t>Our</a:t>
            </a:r>
            <a:r>
              <a:rPr lang="nl-NL" dirty="0"/>
              <a:t> </a:t>
            </a:r>
            <a:r>
              <a:rPr lang="nl-NL" dirty="0" err="1"/>
              <a:t>organisation</a:t>
            </a:r>
            <a:r>
              <a:rPr lang="nl-NL" dirty="0"/>
              <a:t> in brief</a:t>
            </a:r>
            <a:endParaRPr lang="en-GB" dirty="0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10"/>
          </p:nvPr>
        </p:nvSpPr>
        <p:spPr>
          <a:xfrm>
            <a:off x="1835406" y="1269192"/>
            <a:ext cx="8521188" cy="4089600"/>
          </a:xfrm>
        </p:spPr>
        <p:txBody>
          <a:bodyPr/>
          <a:lstStyle/>
          <a:p>
            <a:pPr lvl="1"/>
            <a:r>
              <a:rPr lang="en-GB" dirty="0"/>
              <a:t>Research and IT public entity that belong to the Regional Ministry of Agriculture of Castile and León –Spain- (12</a:t>
            </a:r>
            <a:r>
              <a:rPr lang="en-GB" baseline="30000" dirty="0"/>
              <a:t>th</a:t>
            </a:r>
            <a:r>
              <a:rPr lang="en-GB" dirty="0"/>
              <a:t> largest EAGF paying agency in Europe).</a:t>
            </a:r>
          </a:p>
          <a:p>
            <a:pPr lvl="1"/>
            <a:r>
              <a:rPr lang="en-GB" dirty="0"/>
              <a:t>300 employees in Research, Rural Infrastructure development, IT, field extension and food certification and promotion</a:t>
            </a:r>
          </a:p>
          <a:p>
            <a:pPr lvl="1"/>
            <a:r>
              <a:rPr lang="en-GB" dirty="0"/>
              <a:t>Two departments specialized in Geo-technologies for agriculture. </a:t>
            </a:r>
          </a:p>
          <a:p>
            <a:pPr lvl="2"/>
            <a:r>
              <a:rPr lang="en-GB" dirty="0"/>
              <a:t>CAP support (LPIS upkeeping, On the spot checks, and Checks by Monitoring)</a:t>
            </a:r>
          </a:p>
          <a:p>
            <a:pPr lvl="2"/>
            <a:r>
              <a:rPr lang="en-GB" dirty="0"/>
              <a:t>Research and innovation (Earth Observation, agrometeorology and soil science, crop modelling, GNSS)</a:t>
            </a:r>
          </a:p>
        </p:txBody>
      </p:sp>
      <p:sp>
        <p:nvSpPr>
          <p:cNvPr id="2" name="Tijdelijke aanduiding voor dianumm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lnSpc>
                <a:spcPts val="1200"/>
              </a:lnSpc>
            </a:pPr>
            <a:fld id="{F25965E0-7062-474C-8671-DB3A3CE669B0}" type="slidenum">
              <a:rPr lang="en-GB" smtClean="0"/>
              <a:pPr>
                <a:lnSpc>
                  <a:spcPts val="1200"/>
                </a:lnSpc>
              </a:pPr>
              <a:t>1</a:t>
            </a:fld>
            <a:endParaRPr lang="en-GB" dirty="0"/>
          </a:p>
        </p:txBody>
      </p:sp>
      <p:pic>
        <p:nvPicPr>
          <p:cNvPr id="7" name="Picture 2" descr="Castilla y León - Wikipedia, la enciclopedia libre">
            <a:extLst>
              <a:ext uri="{FF2B5EF4-FFF2-40B4-BE49-F238E27FC236}">
                <a16:creationId xmlns:a16="http://schemas.microsoft.com/office/drawing/2014/main" id="{0278E6BB-7CC4-4603-8622-EF74665D46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604" y="4002657"/>
            <a:ext cx="2295330" cy="19701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670166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1914F90-71F7-4B62-836F-ED5E0E0709E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0602DAF3-8CFE-4362-B4A8-2B48A1DF3D1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lnSpc>
                <a:spcPts val="1200"/>
              </a:lnSpc>
            </a:pPr>
            <a:fld id="{F25965E0-7062-474C-8671-DB3A3CE669B0}" type="slidenum">
              <a:rPr lang="en-GB" smtClean="0"/>
              <a:pPr>
                <a:lnSpc>
                  <a:spcPts val="1200"/>
                </a:lnSpc>
              </a:pPr>
              <a:t>2</a:t>
            </a:fld>
            <a:endParaRPr lang="en-GB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084EF4E9-5A95-4AFE-B97A-A515F3C516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96115" y="913546"/>
            <a:ext cx="6212097" cy="4773365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84580308-54E3-461D-8468-E950001591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0" y="5871109"/>
            <a:ext cx="4663844" cy="975445"/>
          </a:xfrm>
          <a:prstGeom prst="rect">
            <a:avLst/>
          </a:prstGeom>
        </p:spPr>
      </p:pic>
      <p:grpSp>
        <p:nvGrpSpPr>
          <p:cNvPr id="7" name="Grupo 6">
            <a:extLst>
              <a:ext uri="{FF2B5EF4-FFF2-40B4-BE49-F238E27FC236}">
                <a16:creationId xmlns:a16="http://schemas.microsoft.com/office/drawing/2014/main" id="{A53EA7CA-66AE-49CA-8542-75E0C6135F5B}"/>
              </a:ext>
            </a:extLst>
          </p:cNvPr>
          <p:cNvGrpSpPr>
            <a:grpSpLocks noChangeAspect="1"/>
          </p:cNvGrpSpPr>
          <p:nvPr/>
        </p:nvGrpSpPr>
        <p:grpSpPr>
          <a:xfrm>
            <a:off x="7487806" y="4549898"/>
            <a:ext cx="3024627" cy="2274024"/>
            <a:chOff x="-2304218" y="4644134"/>
            <a:chExt cx="2534518" cy="1905544"/>
          </a:xfrm>
        </p:grpSpPr>
        <p:pic>
          <p:nvPicPr>
            <p:cNvPr id="13" name="Imagen 12">
              <a:extLst>
                <a:ext uri="{FF2B5EF4-FFF2-40B4-BE49-F238E27FC236}">
                  <a16:creationId xmlns:a16="http://schemas.microsoft.com/office/drawing/2014/main" id="{C2BC8430-9E37-44BD-8316-50874333FD0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304218" y="5621827"/>
              <a:ext cx="1312351" cy="927851"/>
            </a:xfrm>
            <a:prstGeom prst="rect">
              <a:avLst/>
            </a:prstGeom>
          </p:spPr>
        </p:pic>
        <p:pic>
          <p:nvPicPr>
            <p:cNvPr id="14" name="Imagen 13">
              <a:extLst>
                <a:ext uri="{FF2B5EF4-FFF2-40B4-BE49-F238E27FC236}">
                  <a16:creationId xmlns:a16="http://schemas.microsoft.com/office/drawing/2014/main" id="{1CC2B064-AD84-44B6-8DDF-6CC512F7026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304218" y="4644134"/>
              <a:ext cx="1312351" cy="927851"/>
            </a:xfrm>
            <a:prstGeom prst="rect">
              <a:avLst/>
            </a:prstGeom>
          </p:spPr>
        </p:pic>
        <p:pic>
          <p:nvPicPr>
            <p:cNvPr id="15" name="Imagen 14">
              <a:extLst>
                <a:ext uri="{FF2B5EF4-FFF2-40B4-BE49-F238E27FC236}">
                  <a16:creationId xmlns:a16="http://schemas.microsoft.com/office/drawing/2014/main" id="{A6D2823B-31E2-4CED-8D70-145CBFC6DA8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082051" y="5621827"/>
              <a:ext cx="1312351" cy="927851"/>
            </a:xfrm>
            <a:prstGeom prst="rect">
              <a:avLst/>
            </a:prstGeom>
          </p:spPr>
        </p:pic>
        <p:pic>
          <p:nvPicPr>
            <p:cNvPr id="16" name="Imagen 15">
              <a:extLst>
                <a:ext uri="{FF2B5EF4-FFF2-40B4-BE49-F238E27FC236}">
                  <a16:creationId xmlns:a16="http://schemas.microsoft.com/office/drawing/2014/main" id="{3E3B9FC9-5484-4C6F-B214-757B3C1BA79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082051" y="4644134"/>
              <a:ext cx="1312351" cy="927851"/>
            </a:xfrm>
            <a:prstGeom prst="rect">
              <a:avLst/>
            </a:prstGeom>
          </p:spPr>
        </p:pic>
      </p:grpSp>
      <p:grpSp>
        <p:nvGrpSpPr>
          <p:cNvPr id="8" name="Grupo 7">
            <a:extLst>
              <a:ext uri="{FF2B5EF4-FFF2-40B4-BE49-F238E27FC236}">
                <a16:creationId xmlns:a16="http://schemas.microsoft.com/office/drawing/2014/main" id="{5DDA4A82-3AAE-4FC8-90E2-430FF12BC21F}"/>
              </a:ext>
            </a:extLst>
          </p:cNvPr>
          <p:cNvGrpSpPr>
            <a:grpSpLocks noChangeAspect="1"/>
          </p:cNvGrpSpPr>
          <p:nvPr/>
        </p:nvGrpSpPr>
        <p:grpSpPr>
          <a:xfrm>
            <a:off x="4422630" y="4549904"/>
            <a:ext cx="3039105" cy="2284911"/>
            <a:chOff x="-4837844" y="4644134"/>
            <a:chExt cx="2534519" cy="1905544"/>
          </a:xfrm>
        </p:grpSpPr>
        <p:pic>
          <p:nvPicPr>
            <p:cNvPr id="9" name="Imagen 8">
              <a:extLst>
                <a:ext uri="{FF2B5EF4-FFF2-40B4-BE49-F238E27FC236}">
                  <a16:creationId xmlns:a16="http://schemas.microsoft.com/office/drawing/2014/main" id="{5AF087E1-195F-483E-9935-B4CB1AD74D1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4837844" y="4644134"/>
              <a:ext cx="1312351" cy="927851"/>
            </a:xfrm>
            <a:prstGeom prst="rect">
              <a:avLst/>
            </a:prstGeom>
          </p:spPr>
        </p:pic>
        <p:pic>
          <p:nvPicPr>
            <p:cNvPr id="10" name="Imagen 9">
              <a:extLst>
                <a:ext uri="{FF2B5EF4-FFF2-40B4-BE49-F238E27FC236}">
                  <a16:creationId xmlns:a16="http://schemas.microsoft.com/office/drawing/2014/main" id="{9EE6DB49-4F96-4660-BA82-76741FA46566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4837844" y="5621827"/>
              <a:ext cx="1312351" cy="927851"/>
            </a:xfrm>
            <a:prstGeom prst="rect">
              <a:avLst/>
            </a:prstGeom>
          </p:spPr>
        </p:pic>
        <p:pic>
          <p:nvPicPr>
            <p:cNvPr id="11" name="Imagen 10">
              <a:extLst>
                <a:ext uri="{FF2B5EF4-FFF2-40B4-BE49-F238E27FC236}">
                  <a16:creationId xmlns:a16="http://schemas.microsoft.com/office/drawing/2014/main" id="{12D93C95-CD6E-4EDF-B2D1-583FEE71B657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615676" y="5621827"/>
              <a:ext cx="1312351" cy="927851"/>
            </a:xfrm>
            <a:prstGeom prst="rect">
              <a:avLst/>
            </a:prstGeom>
          </p:spPr>
        </p:pic>
        <p:pic>
          <p:nvPicPr>
            <p:cNvPr id="12" name="Imagen 11">
              <a:extLst>
                <a:ext uri="{FF2B5EF4-FFF2-40B4-BE49-F238E27FC236}">
                  <a16:creationId xmlns:a16="http://schemas.microsoft.com/office/drawing/2014/main" id="{F928E12A-E8F3-4571-8D9F-6DE5D83CC2BF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615676" y="4644134"/>
              <a:ext cx="1312351" cy="927851"/>
            </a:xfrm>
            <a:prstGeom prst="rect">
              <a:avLst/>
            </a:prstGeom>
          </p:spPr>
        </p:pic>
      </p:grpSp>
      <p:sp>
        <p:nvSpPr>
          <p:cNvPr id="2" name="Título 1">
            <a:extLst>
              <a:ext uri="{FF2B5EF4-FFF2-40B4-BE49-F238E27FC236}">
                <a16:creationId xmlns:a16="http://schemas.microsoft.com/office/drawing/2014/main" id="{FCE52DCA-A84C-413D-9B39-4B92CDC4DD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15642" y="230189"/>
            <a:ext cx="8442796" cy="1304611"/>
          </a:xfrm>
        </p:spPr>
        <p:txBody>
          <a:bodyPr/>
          <a:lstStyle/>
          <a:p>
            <a:r>
              <a:rPr lang="es-ES" dirty="0"/>
              <a:t>19,000 </a:t>
            </a:r>
            <a:r>
              <a:rPr lang="es-ES" dirty="0" err="1"/>
              <a:t>soil</a:t>
            </a:r>
            <a:r>
              <a:rPr lang="es-ES" dirty="0"/>
              <a:t> </a:t>
            </a:r>
            <a:r>
              <a:rPr lang="es-ES" dirty="0" err="1"/>
              <a:t>samples</a:t>
            </a:r>
            <a:r>
              <a:rPr lang="es-ES" dirty="0"/>
              <a:t> </a:t>
            </a:r>
            <a:r>
              <a:rPr lang="es-ES" dirty="0" err="1"/>
              <a:t>analitics</a:t>
            </a:r>
            <a:r>
              <a:rPr lang="es-ES" dirty="0"/>
              <a:t> and </a:t>
            </a:r>
            <a:r>
              <a:rPr lang="es-ES" dirty="0" err="1"/>
              <a:t>derived</a:t>
            </a:r>
            <a:r>
              <a:rPr lang="es-ES" dirty="0"/>
              <a:t> </a:t>
            </a:r>
            <a:r>
              <a:rPr lang="es-ES" dirty="0" err="1"/>
              <a:t>maps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6817177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4087A41-B75D-4E7E-A7B6-A0D2C5B6F9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/>
              <a:t>200 </a:t>
            </a:r>
            <a:r>
              <a:rPr lang="es-ES" dirty="0" err="1"/>
              <a:t>automatic</a:t>
            </a:r>
            <a:r>
              <a:rPr lang="es-ES" dirty="0"/>
              <a:t> </a:t>
            </a:r>
            <a:r>
              <a:rPr lang="es-ES" dirty="0" err="1"/>
              <a:t>meteostations</a:t>
            </a:r>
            <a:r>
              <a:rPr lang="es-ES" dirty="0"/>
              <a:t> (ITACyL+ </a:t>
            </a:r>
            <a:r>
              <a:rPr lang="es-ES" dirty="0" err="1"/>
              <a:t>National</a:t>
            </a:r>
            <a:r>
              <a:rPr lang="es-ES" dirty="0"/>
              <a:t> </a:t>
            </a:r>
            <a:r>
              <a:rPr lang="es-ES" dirty="0" err="1"/>
              <a:t>Met</a:t>
            </a:r>
            <a:r>
              <a:rPr lang="es-ES" dirty="0"/>
              <a:t> </a:t>
            </a:r>
            <a:r>
              <a:rPr lang="es-ES" dirty="0" err="1"/>
              <a:t>agency</a:t>
            </a:r>
            <a:r>
              <a:rPr lang="es-ES" dirty="0"/>
              <a:t>) </a:t>
            </a:r>
            <a:r>
              <a:rPr lang="es-ES" dirty="0" err="1"/>
              <a:t>some</a:t>
            </a:r>
            <a:r>
              <a:rPr lang="es-ES" dirty="0"/>
              <a:t> </a:t>
            </a:r>
            <a:r>
              <a:rPr lang="es-ES" dirty="0" err="1"/>
              <a:t>with</a:t>
            </a:r>
            <a:r>
              <a:rPr lang="es-ES" dirty="0"/>
              <a:t> </a:t>
            </a:r>
            <a:r>
              <a:rPr lang="es-ES" dirty="0" err="1"/>
              <a:t>soil</a:t>
            </a:r>
            <a:r>
              <a:rPr lang="es-ES" dirty="0"/>
              <a:t> </a:t>
            </a:r>
            <a:r>
              <a:rPr lang="es-ES" dirty="0" err="1"/>
              <a:t>moisture</a:t>
            </a:r>
            <a:r>
              <a:rPr lang="es-ES" dirty="0"/>
              <a:t> sensor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F6E88E5-7622-48A1-9685-DD2241D8C6F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02873492-D098-428D-9E42-405E08C8C0F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lnSpc>
                <a:spcPts val="1200"/>
              </a:lnSpc>
            </a:pPr>
            <a:fld id="{F25965E0-7062-474C-8671-DB3A3CE669B0}" type="slidenum">
              <a:rPr lang="en-GB" smtClean="0"/>
              <a:pPr>
                <a:lnSpc>
                  <a:spcPts val="1200"/>
                </a:lnSpc>
              </a:pPr>
              <a:t>3</a:t>
            </a:fld>
            <a:endParaRPr lang="en-GB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FEEF2440-F892-48EE-9224-2A05A5FBC6D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981" t="8972"/>
          <a:stretch/>
        </p:blipFill>
        <p:spPr>
          <a:xfrm>
            <a:off x="2661051" y="1130061"/>
            <a:ext cx="7151979" cy="4890099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B946630A-B6F7-4E7B-A8D5-6E42507248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0" y="5871109"/>
            <a:ext cx="4663844" cy="975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96278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F45F81A-4D55-4533-8CD6-273B4ACB6E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15642" y="230189"/>
            <a:ext cx="8442796" cy="1304611"/>
          </a:xfrm>
        </p:spPr>
        <p:txBody>
          <a:bodyPr>
            <a:normAutofit fontScale="90000"/>
          </a:bodyPr>
          <a:lstStyle/>
          <a:p>
            <a:r>
              <a:rPr lang="en-GB" dirty="0" err="1"/>
              <a:t>Anual</a:t>
            </a:r>
            <a:r>
              <a:rPr lang="en-GB" dirty="0"/>
              <a:t> crop mapping since 2011 based on remote sensing and machine learning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D0284C9-A729-4718-9727-40D359DCB87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E6FFA7DF-FE44-4291-BEB7-1921CEAD92C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lnSpc>
                <a:spcPts val="1200"/>
              </a:lnSpc>
            </a:pPr>
            <a:fld id="{F25965E0-7062-474C-8671-DB3A3CE669B0}" type="slidenum">
              <a:rPr lang="en-GB" smtClean="0"/>
              <a:pPr>
                <a:lnSpc>
                  <a:spcPts val="1200"/>
                </a:lnSpc>
              </a:pPr>
              <a:t>4</a:t>
            </a:fld>
            <a:endParaRPr lang="en-GB" dirty="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41F1A158-AB35-4874-8938-49DA6085BB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1611686"/>
            <a:ext cx="9144000" cy="52463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4094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5C269A7-99D2-418E-91EA-EF90667001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/>
              <a:t>Yield</a:t>
            </a:r>
            <a:r>
              <a:rPr lang="es-ES" dirty="0"/>
              <a:t> </a:t>
            </a:r>
            <a:r>
              <a:rPr lang="es-ES" dirty="0" err="1"/>
              <a:t>forecasting</a:t>
            </a:r>
            <a:r>
              <a:rPr lang="es-ES" dirty="0"/>
              <a:t> </a:t>
            </a:r>
            <a:r>
              <a:rPr lang="es-ES" dirty="0" err="1"/>
              <a:t>system</a:t>
            </a:r>
            <a:endParaRPr lang="es-ES" dirty="0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1997918A-3A3E-4964-B275-37D3768BE3D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081675A2-CB2A-40A7-8AD3-41D7F9B5AF2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lnSpc>
                <a:spcPts val="1200"/>
              </a:lnSpc>
            </a:pPr>
            <a:fld id="{F25965E0-7062-474C-8671-DB3A3CE669B0}" type="slidenum">
              <a:rPr lang="en-GB" smtClean="0"/>
              <a:pPr>
                <a:lnSpc>
                  <a:spcPts val="1200"/>
                </a:lnSpc>
              </a:pPr>
              <a:t>5</a:t>
            </a:fld>
            <a:endParaRPr lang="en-GB" dirty="0"/>
          </a:p>
        </p:txBody>
      </p:sp>
      <p:grpSp>
        <p:nvGrpSpPr>
          <p:cNvPr id="7" name="Grupo 6">
            <a:extLst>
              <a:ext uri="{FF2B5EF4-FFF2-40B4-BE49-F238E27FC236}">
                <a16:creationId xmlns:a16="http://schemas.microsoft.com/office/drawing/2014/main" id="{BAA0F894-91C2-4D54-A10A-3F1341A5963E}"/>
              </a:ext>
            </a:extLst>
          </p:cNvPr>
          <p:cNvGrpSpPr/>
          <p:nvPr/>
        </p:nvGrpSpPr>
        <p:grpSpPr>
          <a:xfrm>
            <a:off x="1613989" y="1467455"/>
            <a:ext cx="9054011" cy="3518614"/>
            <a:chOff x="4208294" y="2671397"/>
            <a:chExt cx="7895606" cy="2955073"/>
          </a:xfrm>
        </p:grpSpPr>
        <p:pic>
          <p:nvPicPr>
            <p:cNvPr id="8" name="Imagen 7">
              <a:extLst>
                <a:ext uri="{FF2B5EF4-FFF2-40B4-BE49-F238E27FC236}">
                  <a16:creationId xmlns:a16="http://schemas.microsoft.com/office/drawing/2014/main" id="{6948674D-D3DB-44EF-909C-A97BC01CA1B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168503" y="2671397"/>
              <a:ext cx="1914881" cy="1462547"/>
            </a:xfrm>
            <a:prstGeom prst="rect">
              <a:avLst/>
            </a:prstGeom>
          </p:spPr>
        </p:pic>
        <p:pic>
          <p:nvPicPr>
            <p:cNvPr id="9" name="Imagen 8">
              <a:extLst>
                <a:ext uri="{FF2B5EF4-FFF2-40B4-BE49-F238E27FC236}">
                  <a16:creationId xmlns:a16="http://schemas.microsoft.com/office/drawing/2014/main" id="{67AAD4DB-E45B-4D3B-9B10-C804243A094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145152" y="4162796"/>
              <a:ext cx="1914881" cy="1462547"/>
            </a:xfrm>
            <a:prstGeom prst="rect">
              <a:avLst/>
            </a:prstGeom>
          </p:spPr>
        </p:pic>
        <p:pic>
          <p:nvPicPr>
            <p:cNvPr id="10" name="Imagen 9">
              <a:extLst>
                <a:ext uri="{FF2B5EF4-FFF2-40B4-BE49-F238E27FC236}">
                  <a16:creationId xmlns:a16="http://schemas.microsoft.com/office/drawing/2014/main" id="{54D77277-89B0-4C23-BC33-A1D1FBA9A7B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145152" y="2671397"/>
              <a:ext cx="1914881" cy="1462547"/>
            </a:xfrm>
            <a:prstGeom prst="rect">
              <a:avLst/>
            </a:prstGeom>
          </p:spPr>
        </p:pic>
        <p:pic>
          <p:nvPicPr>
            <p:cNvPr id="11" name="Imagen 10">
              <a:extLst>
                <a:ext uri="{FF2B5EF4-FFF2-40B4-BE49-F238E27FC236}">
                  <a16:creationId xmlns:a16="http://schemas.microsoft.com/office/drawing/2014/main" id="{D3EAABE9-5A55-45AF-B47F-BA21B28C6F2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208294" y="4162796"/>
              <a:ext cx="1914881" cy="1462547"/>
            </a:xfrm>
            <a:prstGeom prst="rect">
              <a:avLst/>
            </a:prstGeom>
          </p:spPr>
        </p:pic>
        <p:pic>
          <p:nvPicPr>
            <p:cNvPr id="12" name="Imagen 11">
              <a:extLst>
                <a:ext uri="{FF2B5EF4-FFF2-40B4-BE49-F238E27FC236}">
                  <a16:creationId xmlns:a16="http://schemas.microsoft.com/office/drawing/2014/main" id="{4DBE4B36-42A9-4AE2-AD42-3E0CE0EE860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208294" y="2671397"/>
              <a:ext cx="1914880" cy="1462547"/>
            </a:xfrm>
            <a:prstGeom prst="rect">
              <a:avLst/>
            </a:prstGeom>
          </p:spPr>
        </p:pic>
        <p:pic>
          <p:nvPicPr>
            <p:cNvPr id="13" name="Imagen 12">
              <a:extLst>
                <a:ext uri="{FF2B5EF4-FFF2-40B4-BE49-F238E27FC236}">
                  <a16:creationId xmlns:a16="http://schemas.microsoft.com/office/drawing/2014/main" id="{7AF8B4FD-8F4F-477A-B939-C6FD91346C1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8168503" y="4162796"/>
              <a:ext cx="1914881" cy="1462547"/>
            </a:xfrm>
            <a:prstGeom prst="rect">
              <a:avLst/>
            </a:prstGeom>
          </p:spPr>
        </p:pic>
        <p:pic>
          <p:nvPicPr>
            <p:cNvPr id="14" name="Imagen 13">
              <a:extLst>
                <a:ext uri="{FF2B5EF4-FFF2-40B4-BE49-F238E27FC236}">
                  <a16:creationId xmlns:a16="http://schemas.microsoft.com/office/drawing/2014/main" id="{87F9306B-ECD6-47DC-BD13-D5204D3E851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10187543" y="4162796"/>
              <a:ext cx="1916357" cy="1463674"/>
            </a:xfrm>
            <a:prstGeom prst="rect">
              <a:avLst/>
            </a:prstGeom>
          </p:spPr>
        </p:pic>
        <p:pic>
          <p:nvPicPr>
            <p:cNvPr id="15" name="Imagen 14">
              <a:extLst>
                <a:ext uri="{FF2B5EF4-FFF2-40B4-BE49-F238E27FC236}">
                  <a16:creationId xmlns:a16="http://schemas.microsoft.com/office/drawing/2014/main" id="{9A1AF1BA-C3B5-4594-A6D7-7BD7EE65636F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10187543" y="2671397"/>
              <a:ext cx="1916357" cy="1463674"/>
            </a:xfrm>
            <a:prstGeom prst="rect">
              <a:avLst/>
            </a:prstGeom>
          </p:spPr>
        </p:pic>
      </p:grpSp>
      <p:pic>
        <p:nvPicPr>
          <p:cNvPr id="16" name="Imagen 15">
            <a:extLst>
              <a:ext uri="{FF2B5EF4-FFF2-40B4-BE49-F238E27FC236}">
                <a16:creationId xmlns:a16="http://schemas.microsoft.com/office/drawing/2014/main" id="{7B05B94C-28A8-4AFB-B6B0-E79A1F27757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524000" y="5871109"/>
            <a:ext cx="4663844" cy="975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13023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E70C7C19-C43B-4EA3-AA2B-FEBC2D29BD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3568" y="1600464"/>
            <a:ext cx="5959146" cy="4480047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95C269A7-99D2-418E-91EA-EF90667001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15642" y="230189"/>
            <a:ext cx="8442796" cy="1304611"/>
          </a:xfrm>
        </p:spPr>
        <p:txBody>
          <a:bodyPr/>
          <a:lstStyle/>
          <a:p>
            <a:r>
              <a:rPr lang="es-ES" dirty="0"/>
              <a:t>Live machine GNSS </a:t>
            </a:r>
            <a:r>
              <a:rPr lang="es-ES" dirty="0" err="1"/>
              <a:t>tracks</a:t>
            </a:r>
            <a:r>
              <a:rPr lang="es-ES" dirty="0"/>
              <a:t> from RTK </a:t>
            </a:r>
            <a:r>
              <a:rPr lang="es-ES" dirty="0" err="1"/>
              <a:t>network</a:t>
            </a:r>
            <a:r>
              <a:rPr lang="es-ES" dirty="0"/>
              <a:t> </a:t>
            </a:r>
            <a:r>
              <a:rPr lang="es-ES" dirty="0" err="1"/>
              <a:t>service</a:t>
            </a:r>
            <a:endParaRPr lang="es-ES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081675A2-CB2A-40A7-8AD3-41D7F9B5AF2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lnSpc>
                <a:spcPts val="1200"/>
              </a:lnSpc>
            </a:pPr>
            <a:fld id="{F25965E0-7062-474C-8671-DB3A3CE669B0}" type="slidenum">
              <a:rPr lang="en-GB" smtClean="0"/>
              <a:pPr>
                <a:lnSpc>
                  <a:spcPts val="1200"/>
                </a:lnSpc>
              </a:pPr>
              <a:t>6</a:t>
            </a:fld>
            <a:endParaRPr lang="en-GB" dirty="0"/>
          </a:p>
        </p:txBody>
      </p:sp>
      <p:pic>
        <p:nvPicPr>
          <p:cNvPr id="16" name="Imagen 15">
            <a:extLst>
              <a:ext uri="{FF2B5EF4-FFF2-40B4-BE49-F238E27FC236}">
                <a16:creationId xmlns:a16="http://schemas.microsoft.com/office/drawing/2014/main" id="{7B05B94C-28A8-4AFB-B6B0-E79A1F2775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0" y="5871109"/>
            <a:ext cx="4663844" cy="975445"/>
          </a:xfrm>
          <a:prstGeom prst="rect">
            <a:avLst/>
          </a:prstGeom>
        </p:spPr>
      </p:pic>
      <p:graphicFrame>
        <p:nvGraphicFramePr>
          <p:cNvPr id="6" name="Tabla 5">
            <a:extLst>
              <a:ext uri="{FF2B5EF4-FFF2-40B4-BE49-F238E27FC236}">
                <a16:creationId xmlns:a16="http://schemas.microsoft.com/office/drawing/2014/main" id="{126C0BC6-1CFF-437F-AE71-F13C95A4E521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7396062" y="1666393"/>
          <a:ext cx="3062376" cy="4089399"/>
        </p:xfrm>
        <a:graphic>
          <a:graphicData uri="http://schemas.openxmlformats.org/drawingml/2006/table">
            <a:tbl>
              <a:tblPr/>
              <a:tblGrid>
                <a:gridCol w="1020792">
                  <a:extLst>
                    <a:ext uri="{9D8B030D-6E8A-4147-A177-3AD203B41FA5}">
                      <a16:colId xmlns:a16="http://schemas.microsoft.com/office/drawing/2014/main" val="4077153432"/>
                    </a:ext>
                  </a:extLst>
                </a:gridCol>
                <a:gridCol w="1020792">
                  <a:extLst>
                    <a:ext uri="{9D8B030D-6E8A-4147-A177-3AD203B41FA5}">
                      <a16:colId xmlns:a16="http://schemas.microsoft.com/office/drawing/2014/main" val="2749761361"/>
                    </a:ext>
                  </a:extLst>
                </a:gridCol>
                <a:gridCol w="1020792">
                  <a:extLst>
                    <a:ext uri="{9D8B030D-6E8A-4147-A177-3AD203B41FA5}">
                      <a16:colId xmlns:a16="http://schemas.microsoft.com/office/drawing/2014/main" val="2792985404"/>
                    </a:ext>
                  </a:extLst>
                </a:gridCol>
              </a:tblGrid>
              <a:tr h="104082">
                <a:tc gridSpan="2">
                  <a:txBody>
                    <a:bodyPr/>
                    <a:lstStyle/>
                    <a:p>
                      <a:pPr algn="l" fontAlgn="b"/>
                      <a:r>
                        <a:rPr lang="es-E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Date,Speed,wkt</a:t>
                      </a:r>
                    </a:p>
                  </a:txBody>
                  <a:tcPr marL="5204" marR="5204" marT="520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s-E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04" marR="5204" marT="520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8812552"/>
                  </a:ext>
                </a:extLst>
              </a:tr>
              <a:tr h="463167">
                <a:tc>
                  <a:txBody>
                    <a:bodyPr/>
                    <a:lstStyle/>
                    <a:p>
                      <a:pPr algn="r" fontAlgn="b"/>
                      <a:r>
                        <a:rPr lang="es-E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25/09/2020</a:t>
                      </a:r>
                    </a:p>
                  </a:txBody>
                  <a:tcPr marL="5204" marR="5204" marT="520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0.1446</a:t>
                      </a:r>
                    </a:p>
                  </a:txBody>
                  <a:tcPr marL="5204" marR="5204" marT="520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point( 42.50659106 -4.5026340933333335)</a:t>
                      </a:r>
                    </a:p>
                  </a:txBody>
                  <a:tcPr marL="5204" marR="5204" marT="520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14192292"/>
                  </a:ext>
                </a:extLst>
              </a:tr>
              <a:tr h="463167">
                <a:tc>
                  <a:txBody>
                    <a:bodyPr/>
                    <a:lstStyle/>
                    <a:p>
                      <a:pPr algn="r" fontAlgn="b"/>
                      <a:r>
                        <a:rPr lang="es-E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25/09/2020</a:t>
                      </a:r>
                    </a:p>
                  </a:txBody>
                  <a:tcPr marL="5204" marR="5204" marT="520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0.0124</a:t>
                      </a:r>
                    </a:p>
                  </a:txBody>
                  <a:tcPr marL="5204" marR="5204" marT="520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point( 42.50659096 -4.502634211666667)</a:t>
                      </a:r>
                    </a:p>
                  </a:txBody>
                  <a:tcPr marL="5204" marR="5204" marT="520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94412786"/>
                  </a:ext>
                </a:extLst>
              </a:tr>
              <a:tr h="371574">
                <a:tc>
                  <a:txBody>
                    <a:bodyPr/>
                    <a:lstStyle/>
                    <a:p>
                      <a:pPr algn="r" fontAlgn="b"/>
                      <a:r>
                        <a:rPr lang="es-E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25/09/2020</a:t>
                      </a:r>
                    </a:p>
                  </a:txBody>
                  <a:tcPr marL="5204" marR="5204" marT="520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0.0033</a:t>
                      </a:r>
                    </a:p>
                  </a:txBody>
                  <a:tcPr marL="5204" marR="5204" marT="520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point( 42.50659099666667 -4.50263423)</a:t>
                      </a:r>
                    </a:p>
                  </a:txBody>
                  <a:tcPr marL="5204" marR="5204" marT="520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92912098"/>
                  </a:ext>
                </a:extLst>
              </a:tr>
              <a:tr h="371574">
                <a:tc>
                  <a:txBody>
                    <a:bodyPr/>
                    <a:lstStyle/>
                    <a:p>
                      <a:pPr algn="r" fontAlgn="b"/>
                      <a:r>
                        <a:rPr lang="es-E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25/09/2020</a:t>
                      </a:r>
                    </a:p>
                  </a:txBody>
                  <a:tcPr marL="5204" marR="5204" marT="520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0.0012</a:t>
                      </a:r>
                    </a:p>
                  </a:txBody>
                  <a:tcPr marL="5204" marR="5204" marT="520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point</a:t>
                      </a:r>
                      <a:r>
                        <a:rPr lang="es-ES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( 42.50659100833333 -4.50263424)</a:t>
                      </a:r>
                    </a:p>
                  </a:txBody>
                  <a:tcPr marL="5204" marR="5204" marT="520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52699206"/>
                  </a:ext>
                </a:extLst>
              </a:tr>
              <a:tr h="463167">
                <a:tc>
                  <a:txBody>
                    <a:bodyPr/>
                    <a:lstStyle/>
                    <a:p>
                      <a:pPr algn="r" fontAlgn="b"/>
                      <a:r>
                        <a:rPr lang="es-E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25/09/2020</a:t>
                      </a:r>
                    </a:p>
                  </a:txBody>
                  <a:tcPr marL="5204" marR="5204" marT="520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0.0011</a:t>
                      </a:r>
                    </a:p>
                  </a:txBody>
                  <a:tcPr marL="5204" marR="5204" marT="520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point( 42.50659101 -4.502634226666666)</a:t>
                      </a:r>
                    </a:p>
                  </a:txBody>
                  <a:tcPr marL="5204" marR="5204" marT="520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28486406"/>
                  </a:ext>
                </a:extLst>
              </a:tr>
              <a:tr h="463167">
                <a:tc>
                  <a:txBody>
                    <a:bodyPr/>
                    <a:lstStyle/>
                    <a:p>
                      <a:pPr algn="r" fontAlgn="b"/>
                      <a:r>
                        <a:rPr lang="es-E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25/09/2020</a:t>
                      </a:r>
                    </a:p>
                  </a:txBody>
                  <a:tcPr marL="5204" marR="5204" marT="520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0.0015</a:t>
                      </a:r>
                    </a:p>
                  </a:txBody>
                  <a:tcPr marL="5204" marR="5204" marT="520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point( 42.50659099166667 -4.502634228333333)</a:t>
                      </a:r>
                    </a:p>
                  </a:txBody>
                  <a:tcPr marL="5204" marR="5204" marT="520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23472353"/>
                  </a:ext>
                </a:extLst>
              </a:tr>
              <a:tr h="463167">
                <a:tc>
                  <a:txBody>
                    <a:bodyPr/>
                    <a:lstStyle/>
                    <a:p>
                      <a:pPr algn="r" fontAlgn="b"/>
                      <a:r>
                        <a:rPr lang="es-E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25/09/2020</a:t>
                      </a:r>
                    </a:p>
                  </a:txBody>
                  <a:tcPr marL="5204" marR="5204" marT="520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0.0034</a:t>
                      </a:r>
                    </a:p>
                  </a:txBody>
                  <a:tcPr marL="5204" marR="5204" marT="520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point( 42.50659097 -4.502634191666667)</a:t>
                      </a:r>
                    </a:p>
                  </a:txBody>
                  <a:tcPr marL="5204" marR="5204" marT="520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69236914"/>
                  </a:ext>
                </a:extLst>
              </a:tr>
              <a:tr h="463167">
                <a:tc>
                  <a:txBody>
                    <a:bodyPr/>
                    <a:lstStyle/>
                    <a:p>
                      <a:pPr algn="r" fontAlgn="b"/>
                      <a:r>
                        <a:rPr lang="es-E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25/09/2020</a:t>
                      </a:r>
                    </a:p>
                  </a:txBody>
                  <a:tcPr marL="5204" marR="5204" marT="520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0.0013</a:t>
                      </a:r>
                    </a:p>
                  </a:txBody>
                  <a:tcPr marL="5204" marR="5204" marT="520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point( 42.506590978333335 -4.5026341783333335)</a:t>
                      </a:r>
                    </a:p>
                  </a:txBody>
                  <a:tcPr marL="5204" marR="5204" marT="520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11134084"/>
                  </a:ext>
                </a:extLst>
              </a:tr>
              <a:tr h="463167">
                <a:tc>
                  <a:txBody>
                    <a:bodyPr/>
                    <a:lstStyle/>
                    <a:p>
                      <a:pPr algn="r" fontAlgn="b"/>
                      <a:r>
                        <a:rPr lang="es-E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25/09/2020</a:t>
                      </a:r>
                    </a:p>
                  </a:txBody>
                  <a:tcPr marL="5204" marR="5204" marT="520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0.0004</a:t>
                      </a:r>
                    </a:p>
                  </a:txBody>
                  <a:tcPr marL="5204" marR="5204" marT="520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point</a:t>
                      </a:r>
                      <a:r>
                        <a:rPr lang="es-ES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( 42.506590978333335 -4.502634183333333)</a:t>
                      </a:r>
                    </a:p>
                  </a:txBody>
                  <a:tcPr marL="5204" marR="5204" marT="520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486113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325309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Imagen 1" descr="image001">
            <a:extLst>
              <a:ext uri="{FF2B5EF4-FFF2-40B4-BE49-F238E27FC236}">
                <a16:creationId xmlns:a16="http://schemas.microsoft.com/office/drawing/2014/main" id="{A33FF1F5-928C-4976-BAC4-A7EEFCC51B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4096" y="1674567"/>
            <a:ext cx="7243763" cy="41725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CF711DD3-91BE-48BB-A29C-AC6D255516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2" y="857252"/>
            <a:ext cx="8765381" cy="1304611"/>
          </a:xfrm>
        </p:spPr>
        <p:txBody>
          <a:bodyPr/>
          <a:lstStyle/>
          <a:p>
            <a:r>
              <a:rPr lang="en-GB" dirty="0"/>
              <a:t>Already receiving machine tracks in RTK service</a:t>
            </a:r>
          </a:p>
        </p:txBody>
      </p:sp>
    </p:spTree>
    <p:extLst>
      <p:ext uri="{BB962C8B-B14F-4D97-AF65-F5344CB8AC3E}">
        <p14:creationId xmlns:p14="http://schemas.microsoft.com/office/powerpoint/2010/main" val="31831096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ítulo 1"/>
          <p:cNvSpPr>
            <a:spLocks noGrp="1"/>
          </p:cNvSpPr>
          <p:nvPr>
            <p:ph type="title"/>
          </p:nvPr>
        </p:nvSpPr>
        <p:spPr>
          <a:xfrm>
            <a:off x="1934835" y="246310"/>
            <a:ext cx="8442796" cy="1817572"/>
          </a:xfrm>
        </p:spPr>
        <p:txBody>
          <a:bodyPr>
            <a:normAutofit fontScale="90000"/>
          </a:bodyPr>
          <a:lstStyle/>
          <a:p>
            <a:r>
              <a:rPr lang="en-GB" dirty="0"/>
              <a:t>CAP fully implemented Checks by Monitoring 100% of the area full schemes</a:t>
            </a: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5070" y="1843200"/>
            <a:ext cx="4207838" cy="3317088"/>
          </a:xfrm>
          <a:prstGeom prst="rect">
            <a:avLst/>
          </a:prstGeom>
        </p:spPr>
      </p:pic>
      <p:grpSp>
        <p:nvGrpSpPr>
          <p:cNvPr id="18" name="Grupo 17">
            <a:extLst>
              <a:ext uri="{FF2B5EF4-FFF2-40B4-BE49-F238E27FC236}">
                <a16:creationId xmlns:a16="http://schemas.microsoft.com/office/drawing/2014/main" id="{029C9318-6126-4E9F-82F6-14E87DA8CCA7}"/>
              </a:ext>
            </a:extLst>
          </p:cNvPr>
          <p:cNvGrpSpPr/>
          <p:nvPr/>
        </p:nvGrpSpPr>
        <p:grpSpPr>
          <a:xfrm>
            <a:off x="5511995" y="1972004"/>
            <a:ext cx="5244872" cy="3279474"/>
            <a:chOff x="3892956" y="2402782"/>
            <a:chExt cx="5244872" cy="3279474"/>
          </a:xfrm>
        </p:grpSpPr>
        <p:sp>
          <p:nvSpPr>
            <p:cNvPr id="13" name="Marcador de contenido 2">
              <a:extLst>
                <a:ext uri="{FF2B5EF4-FFF2-40B4-BE49-F238E27FC236}">
                  <a16:creationId xmlns:a16="http://schemas.microsoft.com/office/drawing/2014/main" id="{21AC0165-315F-4C53-BF06-350F407C0C88}"/>
                </a:ext>
              </a:extLst>
            </p:cNvPr>
            <p:cNvSpPr txBox="1">
              <a:spLocks/>
            </p:cNvSpPr>
            <p:nvPr/>
          </p:nvSpPr>
          <p:spPr>
            <a:xfrm>
              <a:off x="3892956" y="2489517"/>
              <a:ext cx="4166223" cy="3192739"/>
            </a:xfrm>
            <a:prstGeom prst="rect">
              <a:avLst/>
            </a:prstGeom>
            <a:noFill/>
            <a:effectLst>
              <a:innerShdw blurRad="457200" dist="1308100" dir="3420000">
                <a:srgbClr val="FFFF00"/>
              </a:innerShdw>
            </a:effectLst>
          </p:spPr>
          <p:txBody>
            <a:bodyPr vert="horz" lIns="0" tIns="34290" rIns="0" bIns="34290" rtlCol="0">
              <a:no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1"/>
                </a:buClr>
                <a:buSzPct val="100000"/>
                <a:buFont typeface="Calibri" panose="020F0502020204030204" pitchFamily="34" charset="0"/>
                <a:buChar char=" "/>
                <a:defRPr sz="20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384048" indent="-18288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pitchFamily="34" charset="0"/>
                <a:buChar char="◦"/>
                <a:defRPr sz="18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566928" indent="-18288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pitchFamily="34" charset="0"/>
                <a:buChar char="◦"/>
                <a:defRPr sz="14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749808" indent="-18288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pitchFamily="34" charset="0"/>
                <a:buChar char="◦"/>
                <a:defRPr sz="14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932688" indent="-18288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pitchFamily="34" charset="0"/>
                <a:buChar char="◦"/>
                <a:defRPr sz="14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1100000" indent="-22860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pitchFamily="34" charset="0"/>
                <a:buChar char="◦"/>
                <a:defRPr sz="14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1300000" indent="-22860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pitchFamily="34" charset="0"/>
                <a:buChar char="◦"/>
                <a:defRPr sz="14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1500000" indent="-22860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pitchFamily="34" charset="0"/>
                <a:buChar char="◦"/>
                <a:defRPr sz="14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1700000" indent="-22860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pitchFamily="34" charset="0"/>
                <a:buChar char="◦"/>
                <a:defRPr sz="14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545211" lvl="2" indent="-257175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 typeface="+mj-lt"/>
                <a:buAutoNum type="arabicParenR"/>
              </a:pPr>
              <a:r>
                <a:rPr lang="en-US" sz="1350" b="1" dirty="0">
                  <a:solidFill>
                    <a:srgbClr val="745E5E"/>
                  </a:solidFill>
                </a:rPr>
                <a:t>BPS / SFS </a:t>
              </a:r>
            </a:p>
            <a:p>
              <a:pPr marL="545211" lvl="2" indent="-257175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 typeface="+mj-lt"/>
                <a:buAutoNum type="arabicParenR"/>
              </a:pPr>
              <a:r>
                <a:rPr lang="en-US" sz="1350" b="1" dirty="0">
                  <a:solidFill>
                    <a:srgbClr val="6D874B"/>
                  </a:solidFill>
                </a:rPr>
                <a:t>Crop Diversification</a:t>
              </a:r>
            </a:p>
            <a:p>
              <a:pPr marL="545211" lvl="2" indent="-257175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 typeface="+mj-lt"/>
                <a:buAutoNum type="arabicParenR"/>
              </a:pPr>
              <a:r>
                <a:rPr lang="en-US" sz="1350" b="1" dirty="0">
                  <a:solidFill>
                    <a:srgbClr val="6D874B"/>
                  </a:solidFill>
                </a:rPr>
                <a:t>EFA</a:t>
              </a:r>
            </a:p>
            <a:p>
              <a:pPr marL="545211" lvl="2" indent="-257175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 typeface="+mj-lt"/>
                <a:buAutoNum type="arabicParenR"/>
              </a:pPr>
              <a:r>
                <a:rPr lang="en-US" sz="1350" b="1" dirty="0">
                  <a:solidFill>
                    <a:srgbClr val="6D874B"/>
                  </a:solidFill>
                </a:rPr>
                <a:t>Grasslands</a:t>
              </a:r>
            </a:p>
            <a:p>
              <a:pPr marL="545211" lvl="2" indent="-257175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 typeface="+mj-lt"/>
                <a:buAutoNum type="arabicParenR"/>
              </a:pPr>
              <a:r>
                <a:rPr lang="en-US" sz="1350" b="1" dirty="0">
                  <a:solidFill>
                    <a:srgbClr val="3B7297"/>
                  </a:solidFill>
                </a:rPr>
                <a:t>Protein crops </a:t>
              </a:r>
            </a:p>
            <a:p>
              <a:pPr marL="545211" lvl="2" indent="-257175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 typeface="+mj-lt"/>
                <a:buAutoNum type="arabicParenR"/>
              </a:pPr>
              <a:r>
                <a:rPr lang="en-US" sz="1350" b="1" dirty="0">
                  <a:solidFill>
                    <a:srgbClr val="3B7297"/>
                  </a:solidFill>
                </a:rPr>
                <a:t>Oilseed</a:t>
              </a:r>
            </a:p>
            <a:p>
              <a:pPr marL="545211" lvl="2" indent="-257175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 typeface="+mj-lt"/>
                <a:buAutoNum type="arabicParenR"/>
              </a:pPr>
              <a:r>
                <a:rPr lang="en-US" sz="1350" b="1" dirty="0">
                  <a:solidFill>
                    <a:srgbClr val="3B7297"/>
                  </a:solidFill>
                </a:rPr>
                <a:t>Legumes HQ</a:t>
              </a:r>
            </a:p>
            <a:p>
              <a:pPr marL="545211" lvl="2" indent="-257175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 typeface="+mj-lt"/>
                <a:buAutoNum type="arabicParenR"/>
              </a:pPr>
              <a:r>
                <a:rPr lang="en-US" sz="1350" b="1" dirty="0">
                  <a:solidFill>
                    <a:srgbClr val="3B7297"/>
                  </a:solidFill>
                </a:rPr>
                <a:t>Sugar beet </a:t>
              </a:r>
            </a:p>
            <a:p>
              <a:pPr marL="545211" lvl="2" indent="-257175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 typeface="+mj-lt"/>
                <a:buAutoNum type="arabicParenR"/>
              </a:pPr>
              <a:r>
                <a:rPr lang="en-US" sz="1350" b="1" dirty="0">
                  <a:solidFill>
                    <a:srgbClr val="3B7297"/>
                  </a:solidFill>
                </a:rPr>
                <a:t>Nuts and carob beans</a:t>
              </a:r>
            </a:p>
            <a:p>
              <a:pPr marL="545211" lvl="2" indent="-257175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 typeface="+mj-lt"/>
                <a:buAutoNum type="arabicParenR"/>
              </a:pPr>
              <a:r>
                <a:rPr lang="en-GB" sz="1350" b="1" dirty="0">
                  <a:solidFill>
                    <a:srgbClr val="00BC70"/>
                  </a:solidFill>
                </a:rPr>
                <a:t>Extensive rainfed agroecosystems</a:t>
              </a:r>
            </a:p>
            <a:p>
              <a:pPr marL="545211" lvl="2" indent="-257175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 typeface="+mj-lt"/>
                <a:buAutoNum type="arabicParenR"/>
              </a:pPr>
              <a:r>
                <a:rPr lang="en-GB" sz="1350" b="1" dirty="0">
                  <a:solidFill>
                    <a:srgbClr val="00BC70"/>
                  </a:solidFill>
                </a:rPr>
                <a:t>Integrated agricultural production</a:t>
              </a:r>
            </a:p>
            <a:p>
              <a:pPr marL="545211" lvl="2" indent="-257175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 typeface="+mj-lt"/>
                <a:buAutoNum type="arabicParenR"/>
              </a:pPr>
              <a:r>
                <a:rPr lang="en-GB" sz="1350" b="1" dirty="0">
                  <a:solidFill>
                    <a:srgbClr val="00BC70"/>
                  </a:solidFill>
                </a:rPr>
                <a:t>Industrial crops</a:t>
              </a:r>
            </a:p>
            <a:p>
              <a:pPr marL="545211" lvl="2" indent="-257175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 typeface="+mj-lt"/>
                <a:buAutoNum type="arabicParenR"/>
              </a:pPr>
              <a:r>
                <a:rPr lang="en-GB" sz="1350" b="1" dirty="0">
                  <a:solidFill>
                    <a:srgbClr val="00BC70"/>
                  </a:solidFill>
                </a:rPr>
                <a:t>Grazed forage areas</a:t>
              </a:r>
            </a:p>
            <a:p>
              <a:pPr marL="545211" lvl="2" indent="-257175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 typeface="+mj-lt"/>
                <a:buAutoNum type="arabicParenR"/>
              </a:pPr>
              <a:r>
                <a:rPr lang="en-GB" sz="1350" b="1" dirty="0">
                  <a:solidFill>
                    <a:srgbClr val="00BC70"/>
                  </a:solidFill>
                </a:rPr>
                <a:t>Organic farming</a:t>
              </a:r>
            </a:p>
            <a:p>
              <a:pPr marL="545211" lvl="2" indent="-257175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 typeface="+mj-lt"/>
                <a:buAutoNum type="arabicParenR"/>
              </a:pPr>
              <a:r>
                <a:rPr lang="en-GB" sz="1350" b="1" dirty="0">
                  <a:solidFill>
                    <a:srgbClr val="00BC70"/>
                  </a:solidFill>
                </a:rPr>
                <a:t>Areas with naturals constraints</a:t>
              </a:r>
              <a:endParaRPr lang="es-ES" sz="1350" b="1" dirty="0">
                <a:solidFill>
                  <a:srgbClr val="00BC70"/>
                </a:solidFill>
              </a:endParaRPr>
            </a:p>
          </p:txBody>
        </p:sp>
        <p:sp>
          <p:nvSpPr>
            <p:cNvPr id="4" name="Rectángulo 3">
              <a:extLst>
                <a:ext uri="{FF2B5EF4-FFF2-40B4-BE49-F238E27FC236}">
                  <a16:creationId xmlns:a16="http://schemas.microsoft.com/office/drawing/2014/main" id="{5E150CC8-FB8B-4836-8174-87EC9E7DB562}"/>
                </a:ext>
              </a:extLst>
            </p:cNvPr>
            <p:cNvSpPr/>
            <p:nvPr/>
          </p:nvSpPr>
          <p:spPr>
            <a:xfrm>
              <a:off x="7994566" y="4797703"/>
              <a:ext cx="1143262" cy="41549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100" b="1" dirty="0">
                  <a:solidFill>
                    <a:srgbClr val="007033"/>
                  </a:solidFill>
                </a:rPr>
                <a:t>2</a:t>
              </a:r>
              <a:r>
                <a:rPr lang="en-US" sz="2100" b="1" baseline="30000" dirty="0">
                  <a:solidFill>
                    <a:srgbClr val="007033"/>
                  </a:solidFill>
                </a:rPr>
                <a:t>nd</a:t>
              </a:r>
              <a:r>
                <a:rPr lang="en-US" sz="2100" b="1" dirty="0">
                  <a:solidFill>
                    <a:srgbClr val="007033"/>
                  </a:solidFill>
                </a:rPr>
                <a:t> Pillar</a:t>
              </a:r>
            </a:p>
          </p:txBody>
        </p:sp>
        <p:sp>
          <p:nvSpPr>
            <p:cNvPr id="5" name="Rectángulo 4">
              <a:extLst>
                <a:ext uri="{FF2B5EF4-FFF2-40B4-BE49-F238E27FC236}">
                  <a16:creationId xmlns:a16="http://schemas.microsoft.com/office/drawing/2014/main" id="{B129114A-C9EF-43B0-A14E-ABA2A9C6A2B8}"/>
                </a:ext>
              </a:extLst>
            </p:cNvPr>
            <p:cNvSpPr/>
            <p:nvPr/>
          </p:nvSpPr>
          <p:spPr>
            <a:xfrm>
              <a:off x="8026039" y="3200402"/>
              <a:ext cx="1083566" cy="41549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100" b="1" dirty="0">
                  <a:solidFill>
                    <a:srgbClr val="745E5E"/>
                  </a:solidFill>
                </a:rPr>
                <a:t>1</a:t>
              </a:r>
              <a:r>
                <a:rPr lang="en-US" sz="2100" b="1" baseline="30000" dirty="0">
                  <a:solidFill>
                    <a:srgbClr val="745E5E"/>
                  </a:solidFill>
                </a:rPr>
                <a:t>st</a:t>
              </a:r>
              <a:r>
                <a:rPr lang="en-US" sz="2100" b="1" dirty="0">
                  <a:solidFill>
                    <a:srgbClr val="745E5E"/>
                  </a:solidFill>
                </a:rPr>
                <a:t> Pillar</a:t>
              </a:r>
            </a:p>
          </p:txBody>
        </p:sp>
        <p:sp>
          <p:nvSpPr>
            <p:cNvPr id="6" name="Rectángulo 5">
              <a:extLst>
                <a:ext uri="{FF2B5EF4-FFF2-40B4-BE49-F238E27FC236}">
                  <a16:creationId xmlns:a16="http://schemas.microsoft.com/office/drawing/2014/main" id="{CB7003DD-8033-401C-B046-36188B39BDFD}"/>
                </a:ext>
              </a:extLst>
            </p:cNvPr>
            <p:cNvSpPr/>
            <p:nvPr/>
          </p:nvSpPr>
          <p:spPr>
            <a:xfrm>
              <a:off x="6864888" y="2923403"/>
              <a:ext cx="1054135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b="1" dirty="0">
                  <a:solidFill>
                    <a:srgbClr val="6D874B"/>
                  </a:solidFill>
                </a:rPr>
                <a:t>Greening</a:t>
              </a:r>
              <a:endParaRPr lang="es-ES" dirty="0">
                <a:solidFill>
                  <a:srgbClr val="6D874B"/>
                </a:solidFill>
              </a:endParaRPr>
            </a:p>
          </p:txBody>
        </p:sp>
        <p:sp>
          <p:nvSpPr>
            <p:cNvPr id="19" name="Rectángulo 18">
              <a:extLst>
                <a:ext uri="{FF2B5EF4-FFF2-40B4-BE49-F238E27FC236}">
                  <a16:creationId xmlns:a16="http://schemas.microsoft.com/office/drawing/2014/main" id="{7A86E2A3-F4A2-4E8A-81EF-AEEE5CC8B531}"/>
                </a:ext>
              </a:extLst>
            </p:cNvPr>
            <p:cNvSpPr/>
            <p:nvPr/>
          </p:nvSpPr>
          <p:spPr>
            <a:xfrm>
              <a:off x="6524656" y="2402782"/>
              <a:ext cx="153452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b="1" dirty="0">
                  <a:solidFill>
                    <a:srgbClr val="745E5E"/>
                  </a:solidFill>
                </a:rPr>
                <a:t>Base payment</a:t>
              </a:r>
              <a:endParaRPr lang="es-ES" dirty="0"/>
            </a:p>
          </p:txBody>
        </p:sp>
        <p:sp>
          <p:nvSpPr>
            <p:cNvPr id="20" name="Rectángulo 19">
              <a:extLst>
                <a:ext uri="{FF2B5EF4-FFF2-40B4-BE49-F238E27FC236}">
                  <a16:creationId xmlns:a16="http://schemas.microsoft.com/office/drawing/2014/main" id="{DE2BD0D8-14FB-464A-B22D-40A5D2728C27}"/>
                </a:ext>
              </a:extLst>
            </p:cNvPr>
            <p:cNvSpPr/>
            <p:nvPr/>
          </p:nvSpPr>
          <p:spPr>
            <a:xfrm>
              <a:off x="6907666" y="3752097"/>
              <a:ext cx="548035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b="1" dirty="0">
                  <a:solidFill>
                    <a:srgbClr val="3B7297"/>
                  </a:solidFill>
                </a:rPr>
                <a:t>VCS</a:t>
              </a:r>
              <a:endParaRPr lang="es-ES" dirty="0">
                <a:solidFill>
                  <a:srgbClr val="3B7297"/>
                </a:solidFill>
              </a:endParaRPr>
            </a:p>
          </p:txBody>
        </p:sp>
        <p:sp>
          <p:nvSpPr>
            <p:cNvPr id="10" name="Cerrar llave 9">
              <a:extLst>
                <a:ext uri="{FF2B5EF4-FFF2-40B4-BE49-F238E27FC236}">
                  <a16:creationId xmlns:a16="http://schemas.microsoft.com/office/drawing/2014/main" id="{D5FD31DE-A83B-4732-BBBE-46EDA90224A8}"/>
                </a:ext>
              </a:extLst>
            </p:cNvPr>
            <p:cNvSpPr/>
            <p:nvPr/>
          </p:nvSpPr>
          <p:spPr>
            <a:xfrm>
              <a:off x="6753937" y="2771312"/>
              <a:ext cx="150515" cy="586887"/>
            </a:xfrm>
            <a:prstGeom prst="rightBrace">
              <a:avLst/>
            </a:prstGeom>
            <a:noFill/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24" name="Cerrar llave 23">
              <a:extLst>
                <a:ext uri="{FF2B5EF4-FFF2-40B4-BE49-F238E27FC236}">
                  <a16:creationId xmlns:a16="http://schemas.microsoft.com/office/drawing/2014/main" id="{42C9EA57-C195-4E95-ADF1-4E69D3AEC69D}"/>
                </a:ext>
              </a:extLst>
            </p:cNvPr>
            <p:cNvSpPr/>
            <p:nvPr/>
          </p:nvSpPr>
          <p:spPr>
            <a:xfrm>
              <a:off x="6757151" y="3429001"/>
              <a:ext cx="150515" cy="923192"/>
            </a:xfrm>
            <a:prstGeom prst="rightBrace">
              <a:avLst>
                <a:gd name="adj1" fmla="val 8333"/>
                <a:gd name="adj2" fmla="val 50000"/>
              </a:avLst>
            </a:prstGeom>
            <a:noFill/>
            <a:ln w="38100">
              <a:solidFill>
                <a:srgbClr val="3B729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25" name="Cerrar llave 24">
              <a:extLst>
                <a:ext uri="{FF2B5EF4-FFF2-40B4-BE49-F238E27FC236}">
                  <a16:creationId xmlns:a16="http://schemas.microsoft.com/office/drawing/2014/main" id="{47CA2107-E3D7-40C6-8DE2-267A03A8BEF4}"/>
                </a:ext>
              </a:extLst>
            </p:cNvPr>
            <p:cNvSpPr/>
            <p:nvPr/>
          </p:nvSpPr>
          <p:spPr>
            <a:xfrm>
              <a:off x="7928575" y="2506176"/>
              <a:ext cx="130604" cy="1846016"/>
            </a:xfrm>
            <a:prstGeom prst="rightBrace">
              <a:avLst/>
            </a:prstGeom>
            <a:noFill/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28" name="Cerrar llave 27">
              <a:extLst>
                <a:ext uri="{FF2B5EF4-FFF2-40B4-BE49-F238E27FC236}">
                  <a16:creationId xmlns:a16="http://schemas.microsoft.com/office/drawing/2014/main" id="{AC8091C4-C535-42E9-BF77-0A12DEF81897}"/>
                </a:ext>
              </a:extLst>
            </p:cNvPr>
            <p:cNvSpPr/>
            <p:nvPr/>
          </p:nvSpPr>
          <p:spPr>
            <a:xfrm>
              <a:off x="7919666" y="4429974"/>
              <a:ext cx="130604" cy="1161935"/>
            </a:xfrm>
            <a:prstGeom prst="rightBrace">
              <a:avLst/>
            </a:prstGeom>
            <a:noFill/>
            <a:ln w="38100">
              <a:solidFill>
                <a:srgbClr val="00BC7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sp>
        <p:nvSpPr>
          <p:cNvPr id="26" name="Título 1">
            <a:extLst>
              <a:ext uri="{FF2B5EF4-FFF2-40B4-BE49-F238E27FC236}">
                <a16:creationId xmlns:a16="http://schemas.microsoft.com/office/drawing/2014/main" id="{9EA33A42-30A0-4E55-9DC4-4398951769C3}"/>
              </a:ext>
            </a:extLst>
          </p:cNvPr>
          <p:cNvSpPr txBox="1">
            <a:spLocks/>
          </p:cNvSpPr>
          <p:nvPr/>
        </p:nvSpPr>
        <p:spPr>
          <a:xfrm>
            <a:off x="7177696" y="1592068"/>
            <a:ext cx="1897044" cy="421705"/>
          </a:xfrm>
          <a:prstGeom prst="rect">
            <a:avLst/>
          </a:prstGeom>
        </p:spPr>
        <p:txBody>
          <a:bodyPr vert="horz" lIns="68580" tIns="34290" rIns="68580" bIns="34290" rtlCol="0" anchor="b">
            <a:no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US" sz="2700" b="1" i="1" dirty="0"/>
              <a:t>  Schemes</a:t>
            </a:r>
          </a:p>
        </p:txBody>
      </p:sp>
      <p:pic>
        <p:nvPicPr>
          <p:cNvPr id="27" name="Imagen 26">
            <a:extLst>
              <a:ext uri="{FF2B5EF4-FFF2-40B4-BE49-F238E27FC236}">
                <a16:creationId xmlns:a16="http://schemas.microsoft.com/office/drawing/2014/main" id="{2E60D764-D1F2-4ED3-A0E9-E7B1E5FDE27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24000" y="5867822"/>
            <a:ext cx="4663844" cy="975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96908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551C7883-04D0-4811-A644-8BA7ABEA64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5867822"/>
            <a:ext cx="4663844" cy="975445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70FC22F8-EB05-4379-B28C-926D59B2D4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15642" y="230189"/>
            <a:ext cx="8442796" cy="1304611"/>
          </a:xfrm>
        </p:spPr>
        <p:txBody>
          <a:bodyPr/>
          <a:lstStyle/>
          <a:p>
            <a:r>
              <a:rPr lang="es-ES" dirty="0"/>
              <a:t>New </a:t>
            </a:r>
            <a:r>
              <a:rPr lang="es-ES" dirty="0" err="1"/>
              <a:t>Agronomic</a:t>
            </a:r>
            <a:r>
              <a:rPr lang="es-ES" dirty="0"/>
              <a:t> FMIS </a:t>
            </a:r>
            <a:r>
              <a:rPr lang="es-ES" dirty="0" err="1"/>
              <a:t>tool</a:t>
            </a:r>
            <a:r>
              <a:rPr lang="es-ES" dirty="0"/>
              <a:t> </a:t>
            </a:r>
            <a:r>
              <a:rPr lang="es-ES" dirty="0" err="1"/>
              <a:t>for</a:t>
            </a:r>
            <a:r>
              <a:rPr lang="es-ES" dirty="0"/>
              <a:t> </a:t>
            </a:r>
            <a:r>
              <a:rPr lang="es-ES" dirty="0" err="1"/>
              <a:t>farmers</a:t>
            </a:r>
            <a:r>
              <a:rPr lang="es-ES" dirty="0"/>
              <a:t> </a:t>
            </a:r>
            <a:r>
              <a:rPr lang="es-ES" dirty="0" err="1"/>
              <a:t>linked</a:t>
            </a:r>
            <a:r>
              <a:rPr lang="es-ES" dirty="0"/>
              <a:t> </a:t>
            </a:r>
            <a:r>
              <a:rPr lang="es-ES" dirty="0" err="1"/>
              <a:t>to</a:t>
            </a:r>
            <a:r>
              <a:rPr lang="es-ES" dirty="0"/>
              <a:t> IACS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E9395E7-5DA3-49DD-A98B-A87117C892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A2040DCB-52FE-42A8-95A0-19248D9A77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9</a:t>
            </a:fld>
            <a:endParaRPr lang="en-US" dirty="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D1464188-8B77-4921-ADC5-CB526C5753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0" y="1534799"/>
            <a:ext cx="9144000" cy="451181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2227791C-2C0C-4A78-814F-D9E2ADD86B3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98543" y="925200"/>
            <a:ext cx="2700068" cy="5821188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2C3DA3BD-9815-4A26-843A-4DB970A13DD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62714" y="1362974"/>
            <a:ext cx="2505178" cy="54950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24807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EEA59640-26E0-4A4F-9FF1-F8D2452CD47D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9744" y="2228851"/>
            <a:ext cx="4050030" cy="3382328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DC388F4D-9CD9-4909-93A6-97D1EDF25852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94133" y="1727385"/>
            <a:ext cx="4050030" cy="4165283"/>
          </a:xfrm>
          <a:prstGeom prst="rect">
            <a:avLst/>
          </a:prstGeom>
        </p:spPr>
      </p:pic>
      <p:sp>
        <p:nvSpPr>
          <p:cNvPr id="5" name="Título 4">
            <a:extLst>
              <a:ext uri="{FF2B5EF4-FFF2-40B4-BE49-F238E27FC236}">
                <a16:creationId xmlns:a16="http://schemas.microsoft.com/office/drawing/2014/main" id="{3A540A1B-B415-4000-8D21-5BFB3F751E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15642" y="230188"/>
            <a:ext cx="8442796" cy="791650"/>
          </a:xfrm>
        </p:spPr>
        <p:txBody>
          <a:bodyPr/>
          <a:lstStyle/>
          <a:p>
            <a:r>
              <a:rPr lang="es-ES" dirty="0" err="1"/>
              <a:t>Public</a:t>
            </a:r>
            <a:r>
              <a:rPr lang="es-ES" dirty="0"/>
              <a:t> PA FMIS </a:t>
            </a:r>
            <a:r>
              <a:rPr lang="es-ES" dirty="0" err="1"/>
              <a:t>tool</a:t>
            </a:r>
            <a:endParaRPr lang="es-ES" dirty="0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9BD268A9-2A71-4D6D-B9D8-78B6CA12C75E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9822" y="1399582"/>
            <a:ext cx="3839528" cy="3949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39968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C94E83-80A1-49CB-8C9D-C1046004EC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err="1"/>
              <a:t>Contributions</a:t>
            </a:r>
            <a:r>
              <a:rPr lang="nl-NL" dirty="0"/>
              <a:t> 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D755E3E-A861-4198-A2A1-F2FA514A1E8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927250" y="1651351"/>
            <a:ext cx="8521188" cy="4089600"/>
          </a:xfrm>
        </p:spPr>
        <p:txBody>
          <a:bodyPr>
            <a:normAutofit fontScale="92500"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en-GB" dirty="0"/>
              <a:t>We can contribute to the SARAGRI ....</a:t>
            </a:r>
          </a:p>
          <a:p>
            <a:pPr>
              <a:lnSpc>
                <a:spcPct val="120000"/>
              </a:lnSpc>
            </a:pPr>
            <a:r>
              <a:rPr lang="en-GB" dirty="0"/>
              <a:t>IACS connection linked to Earth observation infrastructure</a:t>
            </a:r>
          </a:p>
          <a:p>
            <a:pPr>
              <a:lnSpc>
                <a:spcPct val="120000"/>
              </a:lnSpc>
            </a:pPr>
            <a:r>
              <a:rPr lang="en-GB" dirty="0"/>
              <a:t>Complementary environmental data (Soil, </a:t>
            </a:r>
            <a:r>
              <a:rPr lang="en-GB" dirty="0" err="1"/>
              <a:t>meteo</a:t>
            </a:r>
            <a:r>
              <a:rPr lang="en-GB" dirty="0"/>
              <a:t>, crop ID)</a:t>
            </a:r>
          </a:p>
          <a:p>
            <a:pPr>
              <a:lnSpc>
                <a:spcPct val="120000"/>
              </a:lnSpc>
            </a:pPr>
            <a:r>
              <a:rPr lang="en-GB" dirty="0"/>
              <a:t>Good knowledge of user requirements in the agricultural private sector and government monitoring needs</a:t>
            </a:r>
          </a:p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9770D2-83D8-44D7-9D34-F5A113E8E7D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lnSpc>
                <a:spcPts val="1200"/>
              </a:lnSpc>
            </a:pPr>
            <a:fld id="{F25965E0-7062-474C-8671-DB3A3CE669B0}" type="slidenum">
              <a:rPr lang="en-GB" smtClean="0"/>
              <a:pPr>
                <a:lnSpc>
                  <a:spcPts val="1200"/>
                </a:lnSpc>
              </a:pPr>
              <a:t>11</a:t>
            </a:fld>
            <a:endParaRPr lang="en-GB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5828F9F4-F95C-4F8D-BFA3-93E588D9AD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5882556"/>
            <a:ext cx="4663844" cy="975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522023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1399</TotalTime>
  <Words>341</Words>
  <Application>Microsoft Office PowerPoint</Application>
  <PresentationFormat>Panorámica</PresentationFormat>
  <Paragraphs>78</Paragraphs>
  <Slides>11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Tema de Office</vt:lpstr>
      <vt:lpstr>Our organisation in brief</vt:lpstr>
      <vt:lpstr>19,000 soil samples analitics and derived maps</vt:lpstr>
      <vt:lpstr>200 automatic meteostations (ITACyL+ National Met agency) some with soil moisture sensor</vt:lpstr>
      <vt:lpstr>Anual crop mapping since 2011 based on remote sensing and machine learning</vt:lpstr>
      <vt:lpstr>Yield forecasting system</vt:lpstr>
      <vt:lpstr>Live machine GNSS tracks from RTK network service</vt:lpstr>
      <vt:lpstr>Already receiving machine tracks in RTK service</vt:lpstr>
      <vt:lpstr>CAP fully implemented Checks by Monitoring 100% of the area full schemes</vt:lpstr>
      <vt:lpstr>New Agronomic FMIS tool for farmers linked to IACS</vt:lpstr>
      <vt:lpstr>Public PA FMIS tool</vt:lpstr>
      <vt:lpstr>Contributions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KICK OFF MEETING SARAGRI</dc:title>
  <dc:creator>David Alfonso Nafría García</dc:creator>
  <cp:lastModifiedBy>David Alfonso Nafría García</cp:lastModifiedBy>
  <cp:revision>4</cp:revision>
  <dcterms:created xsi:type="dcterms:W3CDTF">2021-04-20T08:21:44Z</dcterms:created>
  <dcterms:modified xsi:type="dcterms:W3CDTF">2021-04-22T11:13:20Z</dcterms:modified>
</cp:coreProperties>
</file>