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12" r:id="rId2"/>
    <p:sldId id="323" r:id="rId3"/>
    <p:sldId id="317" r:id="rId4"/>
    <p:sldId id="324" r:id="rId5"/>
    <p:sldId id="319" r:id="rId6"/>
    <p:sldId id="318" r:id="rId7"/>
    <p:sldId id="262" r:id="rId8"/>
    <p:sldId id="322" r:id="rId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20F10E85-4C3A-45DF-9364-8EFB7D44EACD}">
          <p14:sldIdLst>
            <p14:sldId id="312"/>
            <p14:sldId id="323"/>
            <p14:sldId id="317"/>
            <p14:sldId id="324"/>
            <p14:sldId id="319"/>
            <p14:sldId id="318"/>
            <p14:sldId id="262"/>
            <p14:sldId id="32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8421" autoAdjust="0"/>
  </p:normalViewPr>
  <p:slideViewPr>
    <p:cSldViewPr snapToGrid="0">
      <p:cViewPr varScale="1">
        <p:scale>
          <a:sx n="68" d="100"/>
          <a:sy n="68" d="100"/>
        </p:scale>
        <p:origin x="9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0A5EA-E4E1-45F1-A3C5-6C5B90A5904A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A33FC-4421-47DC-8925-86B368FD583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075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A33FC-4421-47DC-8925-86B368FD58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138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A33FC-4421-47DC-8925-86B368FD58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49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1EB07-853C-4A2C-8724-322AB56477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074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C8862A-599C-4BC9-A108-66E1AD64CC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57C3DF2-2116-4519-A946-E6D6216C5A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3BBB68-6E2F-4A39-B86D-CF9AD2C28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7D446-FFC4-4726-89F6-F17ACD26BB0C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EBCABA-2CD2-4ED0-B803-7800D5E1A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F869A9-F23D-435F-8793-2A4210F23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B70B-F016-4171-8A69-F3BB6A4123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94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498A83-EC0E-4817-9F22-DED52A15F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591AD6D-7110-4CD3-8A84-E82BD38B2E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B0ED88-6560-4256-A3CA-9D143DD14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7D446-FFC4-4726-89F6-F17ACD26BB0C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4594651-AB44-42B6-B51B-B18ED60A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11761E-4449-4C3F-AE7B-AB85692F0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B70B-F016-4171-8A69-F3BB6A4123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969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74EE0F3-10FB-4DA6-80E2-04C40E495B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10F2344-52D4-40CD-961B-CC45403AAC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914A444-0543-4361-913C-20DC24DF7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7D446-FFC4-4726-89F6-F17ACD26BB0C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EA8C1B-7F6E-4B2A-B088-BF92FACAC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82A784-75A1-49CD-BA15-5095805A0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B70B-F016-4171-8A69-F3BB6A4123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312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79862E-171D-4CB3-8107-04BE00521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207122A-BCB3-40AC-AB54-9F9F339BE4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6DB73F-770B-4F3C-80AD-C2FDC8006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7D446-FFC4-4726-89F6-F17ACD26BB0C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14D8CE8-EB30-43CB-BEE9-39104CE23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339D606-906D-4750-B22A-6D75800AC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B70B-F016-4171-8A69-F3BB6A4123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102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4B989B-A533-4920-834D-C755BB729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E8DFDCB-1A0E-4340-8A98-9316590900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0179E6-5467-4751-AE9C-FB9DF4430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7D446-FFC4-4726-89F6-F17ACD26BB0C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03B281-7503-48F2-90E8-F985D541C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77BA31-6BA8-45B9-A936-AF1A9C290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B70B-F016-4171-8A69-F3BB6A4123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403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56A4E5-4CBC-4DAF-A202-AB0335A48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126488-5204-48E9-8D4F-2D1DEE3100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4E9C115-A4F3-44C8-961F-1EB62F2299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3A12A30-F0AE-403E-8536-E5EBE2CA7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7D446-FFC4-4726-89F6-F17ACD26BB0C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5EBDB6-E2C1-48C5-AEB2-E2A705CFF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F6FA997-F739-4A2E-9762-67BED068A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B70B-F016-4171-8A69-F3BB6A4123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203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7BDBC5-1F64-4307-826D-05CC52DD8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837B72D-C67E-42BC-A600-FDA811AE60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56323B1-C337-4626-A245-85F693AD8B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11A2BC1-FB67-46A7-892D-1113E6577B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FD9D44F-911C-4755-8E11-3224780DA1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44AD0EF-46DD-4DAF-B34C-2E47259FA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7D446-FFC4-4726-89F6-F17ACD26BB0C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2D942C2-5223-4564-8544-06DBED461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ED80A86-7B70-4A1E-84B4-4017ECA3D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B70B-F016-4171-8A69-F3BB6A4123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11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534120-D33A-46FE-950C-44192687C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2B2A8C4-E44F-46B2-87CD-689C715EA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7D446-FFC4-4726-89F6-F17ACD26BB0C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AA760E3-3F9E-48DB-873B-40326CB23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68265FC-6BD5-40FC-8B00-9C7DBF059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B70B-F016-4171-8A69-F3BB6A4123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943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09044B7-75F3-4DAA-A14B-9C2750DA6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7D446-FFC4-4726-89F6-F17ACD26BB0C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DC67BB5-424B-4479-AF1F-CA05B4BB2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C5FA6C5-014C-4BE6-97AF-705A6E9FB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B70B-F016-4171-8A69-F3BB6A4123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20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BE4755-02D2-48DB-81B8-D46773596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52F262-C4FE-4CC1-980F-82D471E72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3926642-F790-48A3-BD24-EC18E0C96E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772D18-A130-4555-8EAD-BCAB756CB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7D446-FFC4-4726-89F6-F17ACD26BB0C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A6533FD-CD7F-4DBD-B988-135642F6A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88AA4B6-4A52-495F-B267-32B955685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B70B-F016-4171-8A69-F3BB6A4123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977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53ED75-AE69-4256-8EA0-7B7BE8AE9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405865A-205E-44D8-BB40-BAE8E5ABE7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309449A-69BD-4491-AA42-CA6EE1BCFA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67212F-7092-4B41-A716-C7BE3D6BD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7D446-FFC4-4726-89F6-F17ACD26BB0C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2CC3434-7CC4-43BE-A5D7-5AF7D897B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4583278-17DE-4DD2-86A7-B5DFDB67C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B70B-F016-4171-8A69-F3BB6A4123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71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1D17EC9-292B-4223-B47E-E3F42F35A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C743BD6-BBA8-4FC6-A685-6567C70B59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80E887-C008-464B-88E8-09764955BF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7D446-FFC4-4726-89F6-F17ACD26BB0C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1F7B92-5A66-4E58-8DE2-F293BEA853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9AA1F74-2E9F-4F71-9585-C8BF76E1BD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8B70B-F016-4171-8A69-F3BB6A4123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93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nafgarda@itacyl.es" TargetMode="Externa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www.sativum.e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uelos.itacyl.es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E41B9FF-6D47-424C-8FC1-3D07B79245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" r="3789"/>
          <a:stretch/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57399" y="1315970"/>
            <a:ext cx="7924799" cy="1884239"/>
          </a:xfrm>
          <a:solidFill>
            <a:schemeClr val="bg1">
              <a:alpha val="62000"/>
            </a:schemeClr>
          </a:solidFill>
        </p:spPr>
        <p:txBody>
          <a:bodyPr anchor="ctr" anchorCtr="0">
            <a:noAutofit/>
          </a:bodyPr>
          <a:lstStyle/>
          <a:p>
            <a:r>
              <a:rPr lang="en-US" sz="4400" dirty="0"/>
              <a:t>SATIVUM</a:t>
            </a:r>
            <a:br>
              <a:rPr lang="en-US" sz="4400" dirty="0"/>
            </a:br>
            <a:r>
              <a:rPr lang="en-US" sz="4400" dirty="0"/>
              <a:t>Fertilization advice in Castilla y Leon (Spain) </a:t>
            </a:r>
            <a:endParaRPr lang="es-ES" sz="4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426" y="5526970"/>
            <a:ext cx="5866744" cy="122451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/>
          <p:cNvSpPr txBox="1"/>
          <p:nvPr/>
        </p:nvSpPr>
        <p:spPr>
          <a:xfrm>
            <a:off x="3881432" y="4775791"/>
            <a:ext cx="4143375" cy="400110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s-ES" sz="2000" dirty="0"/>
              <a:t>David A. Nafría </a:t>
            </a:r>
            <a:r>
              <a:rPr lang="es-ES" sz="2000" dirty="0">
                <a:hlinkClick r:id="rId5"/>
              </a:rPr>
              <a:t>nafgarda@itacyl.es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4198462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2EA1A7-DC7A-40A8-9E07-5A84A2CE9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89700" cy="435133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Sativum is a free public APP for agronomic advise based on agricultural parcels from IACS with:</a:t>
            </a:r>
          </a:p>
          <a:p>
            <a:pPr lvl="1"/>
            <a:r>
              <a:rPr lang="en-GB" dirty="0"/>
              <a:t>Satellite (and aerial) data</a:t>
            </a:r>
          </a:p>
          <a:p>
            <a:pPr lvl="1"/>
            <a:r>
              <a:rPr lang="en-GB" dirty="0"/>
              <a:t>Soil data(0,3 samples/km2 density)</a:t>
            </a:r>
          </a:p>
          <a:p>
            <a:pPr lvl="1"/>
            <a:r>
              <a:rPr lang="en-GB" dirty="0"/>
              <a:t>Climate/</a:t>
            </a:r>
            <a:r>
              <a:rPr lang="en-GB" dirty="0" err="1"/>
              <a:t>meteo</a:t>
            </a:r>
            <a:r>
              <a:rPr lang="en-GB" dirty="0"/>
              <a:t> data (0,002 stations /km2)</a:t>
            </a:r>
          </a:p>
          <a:p>
            <a:r>
              <a:rPr lang="en-GB" dirty="0"/>
              <a:t>Decision support systems integrated:</a:t>
            </a:r>
          </a:p>
          <a:p>
            <a:pPr lvl="1"/>
            <a:r>
              <a:rPr lang="en-GB" b="1" dirty="0"/>
              <a:t>Crop nutrition (FAST)</a:t>
            </a:r>
          </a:p>
          <a:p>
            <a:pPr lvl="1"/>
            <a:r>
              <a:rPr lang="en-GB" dirty="0"/>
              <a:t>Pest management</a:t>
            </a:r>
          </a:p>
          <a:p>
            <a:pPr lvl="1"/>
            <a:r>
              <a:rPr lang="en-GB" dirty="0"/>
              <a:t>Irrigation (beta)</a:t>
            </a:r>
          </a:p>
          <a:p>
            <a:pPr lvl="1"/>
            <a:r>
              <a:rPr lang="en-GB" dirty="0"/>
              <a:t>More to come</a:t>
            </a:r>
          </a:p>
          <a:p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98D72F5-2D3A-4E25-B5AA-1AB31E5BCB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641" t="8148" r="3672" b="62037"/>
          <a:stretch/>
        </p:blipFill>
        <p:spPr>
          <a:xfrm>
            <a:off x="11125200" y="547688"/>
            <a:ext cx="901700" cy="20447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D8E81FF-9F41-450A-9D79-FD6630CCBBF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4969" y="681037"/>
            <a:ext cx="3903725" cy="822893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1D4DA753-CD93-4854-AA85-AE74A4A78A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24200" y="681037"/>
            <a:ext cx="4794006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7DA91F7-3A10-4D30-B174-5753A71C28D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7692" r="2171"/>
          <a:stretch/>
        </p:blipFill>
        <p:spPr>
          <a:xfrm>
            <a:off x="7112642" y="15679"/>
            <a:ext cx="5079358" cy="6842321"/>
          </a:xfrm>
          <a:prstGeom prst="rect">
            <a:avLst/>
          </a:prstGeom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F5AFDAEF-AB44-4751-B000-15C547BEB2E6}"/>
              </a:ext>
            </a:extLst>
          </p:cNvPr>
          <p:cNvGrpSpPr/>
          <p:nvPr/>
        </p:nvGrpSpPr>
        <p:grpSpPr>
          <a:xfrm>
            <a:off x="1160523" y="6024562"/>
            <a:ext cx="3473430" cy="681037"/>
            <a:chOff x="1308100" y="4838700"/>
            <a:chExt cx="3473430" cy="889000"/>
          </a:xfrm>
        </p:grpSpPr>
        <p:sp>
          <p:nvSpPr>
            <p:cNvPr id="12" name="Rectángulo: esquinas redondeadas 11">
              <a:extLst>
                <a:ext uri="{FF2B5EF4-FFF2-40B4-BE49-F238E27FC236}">
                  <a16:creationId xmlns:a16="http://schemas.microsoft.com/office/drawing/2014/main" id="{5355FE70-5E66-4C98-8214-BB561F78923A}"/>
                </a:ext>
              </a:extLst>
            </p:cNvPr>
            <p:cNvSpPr/>
            <p:nvPr/>
          </p:nvSpPr>
          <p:spPr>
            <a:xfrm>
              <a:off x="1308100" y="4838700"/>
              <a:ext cx="3413934" cy="889000"/>
            </a:xfrm>
            <a:prstGeom prst="roundRect">
              <a:avLst/>
            </a:prstGeom>
            <a:solidFill>
              <a:srgbClr val="66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Rectángulo 12">
              <a:hlinkClick r:id="rId7"/>
              <a:extLst>
                <a:ext uri="{FF2B5EF4-FFF2-40B4-BE49-F238E27FC236}">
                  <a16:creationId xmlns:a16="http://schemas.microsoft.com/office/drawing/2014/main" id="{C30DB591-1C71-49AE-B381-AB05249D73D9}"/>
                </a:ext>
              </a:extLst>
            </p:cNvPr>
            <p:cNvSpPr/>
            <p:nvPr/>
          </p:nvSpPr>
          <p:spPr>
            <a:xfrm>
              <a:off x="1319813" y="5052367"/>
              <a:ext cx="346171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2400" b="1" dirty="0"/>
                <a:t>https://www.sativum.es/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3436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ONSEJO SUPERIOR DE INVESTIGACIONES CIENTÍFICAS (CSIC) - Asociación  Española del Hidrógeno">
            <a:extLst>
              <a:ext uri="{FF2B5EF4-FFF2-40B4-BE49-F238E27FC236}">
                <a16:creationId xmlns:a16="http://schemas.microsoft.com/office/drawing/2014/main" id="{B79340FA-FAD7-493B-B5F4-C144CA95C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710" y="969742"/>
            <a:ext cx="1966452" cy="110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DAD189F0-0314-4003-8F42-3B322E5EAC28}"/>
              </a:ext>
            </a:extLst>
          </p:cNvPr>
          <p:cNvSpPr/>
          <p:nvPr/>
        </p:nvSpPr>
        <p:spPr>
          <a:xfrm>
            <a:off x="1243858" y="1867875"/>
            <a:ext cx="1706967" cy="671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FAST (Spain)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47CCAC22-0643-48CF-BFEB-EEC7F17F2CA1}"/>
              </a:ext>
            </a:extLst>
          </p:cNvPr>
          <p:cNvSpPr/>
          <p:nvPr/>
        </p:nvSpPr>
        <p:spPr>
          <a:xfrm>
            <a:off x="7680222" y="1234153"/>
            <a:ext cx="1117600" cy="6477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SATIVUM</a:t>
            </a:r>
          </a:p>
        </p:txBody>
      </p:sp>
      <p:sp>
        <p:nvSpPr>
          <p:cNvPr id="6" name="Flecha: hacia abajo 5">
            <a:extLst>
              <a:ext uri="{FF2B5EF4-FFF2-40B4-BE49-F238E27FC236}">
                <a16:creationId xmlns:a16="http://schemas.microsoft.com/office/drawing/2014/main" id="{C1875FEE-5F52-4979-B1CD-B902AB3E1FF0}"/>
              </a:ext>
            </a:extLst>
          </p:cNvPr>
          <p:cNvSpPr/>
          <p:nvPr/>
        </p:nvSpPr>
        <p:spPr>
          <a:xfrm>
            <a:off x="1791929" y="2639960"/>
            <a:ext cx="442451" cy="31180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Flecha: hacia abajo 6">
            <a:extLst>
              <a:ext uri="{FF2B5EF4-FFF2-40B4-BE49-F238E27FC236}">
                <a16:creationId xmlns:a16="http://schemas.microsoft.com/office/drawing/2014/main" id="{4EE9AF5A-D29C-42E7-BC2E-3031C32DD535}"/>
              </a:ext>
            </a:extLst>
          </p:cNvPr>
          <p:cNvSpPr/>
          <p:nvPr/>
        </p:nvSpPr>
        <p:spPr>
          <a:xfrm>
            <a:off x="8017796" y="2054942"/>
            <a:ext cx="442451" cy="4803058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9C8B758-BF95-4165-8E4E-C567BE7771FD}"/>
              </a:ext>
            </a:extLst>
          </p:cNvPr>
          <p:cNvSpPr txBox="1"/>
          <p:nvPr/>
        </p:nvSpPr>
        <p:spPr>
          <a:xfrm>
            <a:off x="6670777" y="2067888"/>
            <a:ext cx="1009445" cy="27699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200" dirty="0"/>
              <a:t>SOIL DATA</a:t>
            </a:r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8EC3E8A9-33F4-4847-A34B-EC7A1AB2EA5F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2234381" y="2206388"/>
            <a:ext cx="4436396" cy="6498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FDA30BA-5790-4147-B1D1-7D4D5DAB38BF}"/>
              </a:ext>
            </a:extLst>
          </p:cNvPr>
          <p:cNvSpPr txBox="1"/>
          <p:nvPr/>
        </p:nvSpPr>
        <p:spPr>
          <a:xfrm>
            <a:off x="2234380" y="3203174"/>
            <a:ext cx="1161846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200" dirty="0"/>
              <a:t>IACS ACCESS AUTENTICATED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253DD49-5EC7-427D-820A-9E41B62EF26D}"/>
              </a:ext>
            </a:extLst>
          </p:cNvPr>
          <p:cNvSpPr txBox="1"/>
          <p:nvPr/>
        </p:nvSpPr>
        <p:spPr>
          <a:xfrm>
            <a:off x="6670777" y="2668905"/>
            <a:ext cx="1009445" cy="27699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200" dirty="0"/>
              <a:t>LPIS+GSAA</a:t>
            </a:r>
          </a:p>
        </p:txBody>
      </p: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F1A3AD28-F1CB-4148-832B-C1D6F864DE61}"/>
              </a:ext>
            </a:extLst>
          </p:cNvPr>
          <p:cNvCxnSpPr>
            <a:cxnSpLocks/>
            <a:stCxn id="19" idx="1"/>
          </p:cNvCxnSpPr>
          <p:nvPr/>
        </p:nvCxnSpPr>
        <p:spPr>
          <a:xfrm flipH="1">
            <a:off x="2386781" y="2807405"/>
            <a:ext cx="4283996" cy="2012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8F25660B-E54F-424A-8B8E-8B8D35EDFDBC}"/>
              </a:ext>
            </a:extLst>
          </p:cNvPr>
          <p:cNvCxnSpPr>
            <a:cxnSpLocks/>
            <a:stCxn id="18" idx="3"/>
          </p:cNvCxnSpPr>
          <p:nvPr/>
        </p:nvCxnSpPr>
        <p:spPr>
          <a:xfrm flipV="1">
            <a:off x="3396226" y="3008677"/>
            <a:ext cx="4705555" cy="4253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Rectángulo 25">
            <a:extLst>
              <a:ext uri="{FF2B5EF4-FFF2-40B4-BE49-F238E27FC236}">
                <a16:creationId xmlns:a16="http://schemas.microsoft.com/office/drawing/2014/main" id="{25A58B6F-88B1-4120-97CA-A7D6CFFC873F}"/>
              </a:ext>
            </a:extLst>
          </p:cNvPr>
          <p:cNvSpPr/>
          <p:nvPr/>
        </p:nvSpPr>
        <p:spPr>
          <a:xfrm>
            <a:off x="4152286" y="1028658"/>
            <a:ext cx="1413092" cy="6477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FERTILICALC</a:t>
            </a:r>
          </a:p>
          <a:p>
            <a:pPr algn="ctr"/>
            <a:r>
              <a:rPr lang="es-ES" sz="1200" dirty="0"/>
              <a:t>(Python GPL)</a:t>
            </a:r>
          </a:p>
        </p:txBody>
      </p: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9E1A33C9-DD88-4D99-83AD-A99C28BECACE}"/>
              </a:ext>
            </a:extLst>
          </p:cNvPr>
          <p:cNvCxnSpPr>
            <a:cxnSpLocks/>
            <a:stCxn id="26" idx="2"/>
          </p:cNvCxnSpPr>
          <p:nvPr/>
        </p:nvCxnSpPr>
        <p:spPr>
          <a:xfrm flipH="1">
            <a:off x="3396228" y="1676358"/>
            <a:ext cx="1462604" cy="238126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" name="CuadroTexto 29">
            <a:extLst>
              <a:ext uri="{FF2B5EF4-FFF2-40B4-BE49-F238E27FC236}">
                <a16:creationId xmlns:a16="http://schemas.microsoft.com/office/drawing/2014/main" id="{21A59BE4-D493-40B6-BB1B-DC98AF3DEB78}"/>
              </a:ext>
            </a:extLst>
          </p:cNvPr>
          <p:cNvSpPr txBox="1"/>
          <p:nvPr/>
        </p:nvSpPr>
        <p:spPr>
          <a:xfrm>
            <a:off x="2229875" y="4150241"/>
            <a:ext cx="1280241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200" dirty="0"/>
              <a:t>NPK NUTRIENT NEED ALGORITHM</a:t>
            </a:r>
          </a:p>
          <a:p>
            <a:pPr algn="ctr"/>
            <a:r>
              <a:rPr lang="es-ES" sz="1200" dirty="0"/>
              <a:t>(API)</a:t>
            </a:r>
          </a:p>
        </p:txBody>
      </p:sp>
      <p:cxnSp>
        <p:nvCxnSpPr>
          <p:cNvPr id="32" name="Conector recto de flecha 31">
            <a:extLst>
              <a:ext uri="{FF2B5EF4-FFF2-40B4-BE49-F238E27FC236}">
                <a16:creationId xmlns:a16="http://schemas.microsoft.com/office/drawing/2014/main" id="{951C2ACC-0B8D-4680-926C-63F0BCB90422}"/>
              </a:ext>
            </a:extLst>
          </p:cNvPr>
          <p:cNvCxnSpPr>
            <a:cxnSpLocks/>
            <a:stCxn id="30" idx="3"/>
            <a:endCxn id="49" idx="1"/>
          </p:cNvCxnSpPr>
          <p:nvPr/>
        </p:nvCxnSpPr>
        <p:spPr>
          <a:xfrm flipV="1">
            <a:off x="3510116" y="3807849"/>
            <a:ext cx="3147739" cy="75789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4E2BA3B-385C-4539-A676-FE2AB0E6BC35}"/>
              </a:ext>
            </a:extLst>
          </p:cNvPr>
          <p:cNvSpPr txBox="1"/>
          <p:nvPr/>
        </p:nvSpPr>
        <p:spPr>
          <a:xfrm>
            <a:off x="6628580" y="4557639"/>
            <a:ext cx="1130710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200" dirty="0"/>
              <a:t>FERTILIZATION FRONTEND</a:t>
            </a:r>
          </a:p>
        </p:txBody>
      </p:sp>
      <p:cxnSp>
        <p:nvCxnSpPr>
          <p:cNvPr id="37" name="Conector recto de flecha 36">
            <a:extLst>
              <a:ext uri="{FF2B5EF4-FFF2-40B4-BE49-F238E27FC236}">
                <a16:creationId xmlns:a16="http://schemas.microsoft.com/office/drawing/2014/main" id="{0E1535F0-67A0-4AC3-8CC9-C84903B49F98}"/>
              </a:ext>
            </a:extLst>
          </p:cNvPr>
          <p:cNvCxnSpPr>
            <a:cxnSpLocks/>
            <a:stCxn id="35" idx="1"/>
          </p:cNvCxnSpPr>
          <p:nvPr/>
        </p:nvCxnSpPr>
        <p:spPr>
          <a:xfrm flipH="1">
            <a:off x="2398048" y="4788472"/>
            <a:ext cx="4230532" cy="8293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0" name="CuadroTexto 39">
            <a:extLst>
              <a:ext uri="{FF2B5EF4-FFF2-40B4-BE49-F238E27FC236}">
                <a16:creationId xmlns:a16="http://schemas.microsoft.com/office/drawing/2014/main" id="{32524E34-D243-4F2E-8CF6-F868EBC6EE91}"/>
              </a:ext>
            </a:extLst>
          </p:cNvPr>
          <p:cNvSpPr txBox="1"/>
          <p:nvPr/>
        </p:nvSpPr>
        <p:spPr>
          <a:xfrm>
            <a:off x="8872156" y="5645140"/>
            <a:ext cx="1527915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200" dirty="0"/>
              <a:t>CROP PARAMETRIZATION UPDATE</a:t>
            </a:r>
          </a:p>
        </p:txBody>
      </p:sp>
      <p:pic>
        <p:nvPicPr>
          <p:cNvPr id="41" name="Imagen 40">
            <a:extLst>
              <a:ext uri="{FF2B5EF4-FFF2-40B4-BE49-F238E27FC236}">
                <a16:creationId xmlns:a16="http://schemas.microsoft.com/office/drawing/2014/main" id="{4A0C9DB9-EF66-449F-B99B-AC7AB132AFB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460" y="1185598"/>
            <a:ext cx="3391540" cy="70788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49" name="CuadroTexto 48">
            <a:extLst>
              <a:ext uri="{FF2B5EF4-FFF2-40B4-BE49-F238E27FC236}">
                <a16:creationId xmlns:a16="http://schemas.microsoft.com/office/drawing/2014/main" id="{81A4ED70-185B-41FF-8D81-F1AD5A2FC42D}"/>
              </a:ext>
            </a:extLst>
          </p:cNvPr>
          <p:cNvSpPr txBox="1"/>
          <p:nvPr/>
        </p:nvSpPr>
        <p:spPr>
          <a:xfrm>
            <a:off x="6657855" y="3577016"/>
            <a:ext cx="1280241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200" dirty="0"/>
              <a:t>OPEN NUTRIENT NEED API</a:t>
            </a:r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70A12D9B-A3C5-44E4-9AF8-97D464C1E646}"/>
              </a:ext>
            </a:extLst>
          </p:cNvPr>
          <p:cNvSpPr txBox="1"/>
          <p:nvPr/>
        </p:nvSpPr>
        <p:spPr>
          <a:xfrm>
            <a:off x="4569207" y="4192292"/>
            <a:ext cx="1009445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200" dirty="0"/>
              <a:t>COPY</a:t>
            </a:r>
          </a:p>
        </p:txBody>
      </p:sp>
      <p:cxnSp>
        <p:nvCxnSpPr>
          <p:cNvPr id="61" name="Conector recto de flecha 60">
            <a:extLst>
              <a:ext uri="{FF2B5EF4-FFF2-40B4-BE49-F238E27FC236}">
                <a16:creationId xmlns:a16="http://schemas.microsoft.com/office/drawing/2014/main" id="{A9BA036F-EE52-406E-92E4-2A7B9FEAFB17}"/>
              </a:ext>
            </a:extLst>
          </p:cNvPr>
          <p:cNvCxnSpPr>
            <a:cxnSpLocks/>
            <a:stCxn id="26" idx="2"/>
            <a:endCxn id="40" idx="0"/>
          </p:cNvCxnSpPr>
          <p:nvPr/>
        </p:nvCxnSpPr>
        <p:spPr>
          <a:xfrm>
            <a:off x="4858832" y="1676358"/>
            <a:ext cx="4777282" cy="396878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0" name="CuadroTexto 69">
            <a:extLst>
              <a:ext uri="{FF2B5EF4-FFF2-40B4-BE49-F238E27FC236}">
                <a16:creationId xmlns:a16="http://schemas.microsoft.com/office/drawing/2014/main" id="{0230A27D-F1BE-4D70-A5FF-BA2D7DC82ADF}"/>
              </a:ext>
            </a:extLst>
          </p:cNvPr>
          <p:cNvSpPr txBox="1"/>
          <p:nvPr/>
        </p:nvSpPr>
        <p:spPr>
          <a:xfrm>
            <a:off x="3014980" y="114303"/>
            <a:ext cx="64371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FERTILICALC+FAST+SATIVUM</a:t>
            </a:r>
          </a:p>
        </p:txBody>
      </p:sp>
      <p:pic>
        <p:nvPicPr>
          <p:cNvPr id="71" name="Gráfico 70">
            <a:extLst>
              <a:ext uri="{FF2B5EF4-FFF2-40B4-BE49-F238E27FC236}">
                <a16:creationId xmlns:a16="http://schemas.microsoft.com/office/drawing/2014/main" id="{37497623-FCE8-41C4-BC68-83104621D6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4940" y="1007915"/>
            <a:ext cx="794489" cy="794489"/>
          </a:xfrm>
          <a:prstGeom prst="rect">
            <a:avLst/>
          </a:prstGeom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6130A608-ABB4-4022-915D-599B9A940ABE}"/>
              </a:ext>
            </a:extLst>
          </p:cNvPr>
          <p:cNvSpPr txBox="1"/>
          <p:nvPr/>
        </p:nvSpPr>
        <p:spPr>
          <a:xfrm>
            <a:off x="8872155" y="6392823"/>
            <a:ext cx="1223911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200" dirty="0"/>
              <a:t>FRONTEND UPDATE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46610BF-FA7A-4A92-B50F-2E0C9B2F1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96230" y="5942522"/>
            <a:ext cx="1223911" cy="681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F5F8BB61-0C2C-4745-B392-087AEF33E0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56" r="2795"/>
          <a:stretch/>
        </p:blipFill>
        <p:spPr>
          <a:xfrm>
            <a:off x="2541109" y="3640476"/>
            <a:ext cx="518017" cy="30329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31" name="Rectángulo 30">
            <a:extLst>
              <a:ext uri="{FF2B5EF4-FFF2-40B4-BE49-F238E27FC236}">
                <a16:creationId xmlns:a16="http://schemas.microsoft.com/office/drawing/2014/main" id="{BE0EAB9F-B454-41C7-993A-2F577174181E}"/>
              </a:ext>
            </a:extLst>
          </p:cNvPr>
          <p:cNvSpPr/>
          <p:nvPr/>
        </p:nvSpPr>
        <p:spPr>
          <a:xfrm>
            <a:off x="1243858" y="5791475"/>
            <a:ext cx="1663089" cy="403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End of phase I</a:t>
            </a:r>
          </a:p>
        </p:txBody>
      </p:sp>
      <p:pic>
        <p:nvPicPr>
          <p:cNvPr id="2050" name="Picture 2" descr="Principles of Agronomy for Sustainable Agriculture">
            <a:extLst>
              <a:ext uri="{FF2B5EF4-FFF2-40B4-BE49-F238E27FC236}">
                <a16:creationId xmlns:a16="http://schemas.microsoft.com/office/drawing/2014/main" id="{4DA116D9-B8D0-4F40-9972-3E0836FAD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175" y="701398"/>
            <a:ext cx="847031" cy="127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491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1DD2D20-9557-4BB4-B33C-49BE62BEA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860" y="0"/>
            <a:ext cx="7223140" cy="68580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97196163-4752-405E-930B-40C0C9F5B8EF}"/>
              </a:ext>
            </a:extLst>
          </p:cNvPr>
          <p:cNvSpPr/>
          <p:nvPr/>
        </p:nvSpPr>
        <p:spPr>
          <a:xfrm>
            <a:off x="1143000" y="2032000"/>
            <a:ext cx="2908300" cy="1181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PARAMETERS TO SEND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B3BBA870-8BCD-4F00-A5D1-094638D2D807}"/>
              </a:ext>
            </a:extLst>
          </p:cNvPr>
          <p:cNvSpPr/>
          <p:nvPr/>
        </p:nvSpPr>
        <p:spPr>
          <a:xfrm>
            <a:off x="1143000" y="4813300"/>
            <a:ext cx="2908300" cy="1181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RECEIVED NPK NEEDS</a:t>
            </a:r>
          </a:p>
        </p:txBody>
      </p:sp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F5F192C3-AD85-40E9-94C7-DE9F25F5AA3F}"/>
              </a:ext>
            </a:extLst>
          </p:cNvPr>
          <p:cNvSpPr/>
          <p:nvPr/>
        </p:nvSpPr>
        <p:spPr>
          <a:xfrm>
            <a:off x="4281480" y="2286000"/>
            <a:ext cx="457200" cy="673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4790581C-5454-4D7D-BAE7-D5B611528DFB}"/>
              </a:ext>
            </a:extLst>
          </p:cNvPr>
          <p:cNvSpPr/>
          <p:nvPr/>
        </p:nvSpPr>
        <p:spPr>
          <a:xfrm rot="10800000">
            <a:off x="4281480" y="5067300"/>
            <a:ext cx="457200" cy="673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4438BD9A-9A43-4647-A2B7-AF2A4ED2E3C4}"/>
              </a:ext>
            </a:extLst>
          </p:cNvPr>
          <p:cNvSpPr/>
          <p:nvPr/>
        </p:nvSpPr>
        <p:spPr>
          <a:xfrm>
            <a:off x="1143000" y="1079500"/>
            <a:ext cx="2908300" cy="55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API URL</a:t>
            </a:r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05183CFA-EB52-455D-BB56-CC76CF99B130}"/>
              </a:ext>
            </a:extLst>
          </p:cNvPr>
          <p:cNvCxnSpPr>
            <a:stCxn id="8" idx="3"/>
          </p:cNvCxnSpPr>
          <p:nvPr/>
        </p:nvCxnSpPr>
        <p:spPr>
          <a:xfrm>
            <a:off x="4051300" y="1358900"/>
            <a:ext cx="1244600" cy="63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0711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E81A17-03A5-4DCA-9385-45FF9739B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FE884E-EEE9-442D-8B0F-C21CBA8A6F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9660BDE-8704-4D6B-9440-146648F8B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16" y="0"/>
            <a:ext cx="4051788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53553D2-0696-480F-AB01-AFEDDF8EE2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8604" y="0"/>
            <a:ext cx="4051788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A7762F1-F9AB-4A4B-8D7A-0B8BD57A67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0392" y="0"/>
            <a:ext cx="36781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571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A89BB0-F345-4811-9693-2B7896CAB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14A83FE-84C2-423F-809D-64EC75D3C3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32EBE5F-7890-4996-8666-598FD07D8F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407"/>
          <a:stretch/>
        </p:blipFill>
        <p:spPr>
          <a:xfrm>
            <a:off x="0" y="13256"/>
            <a:ext cx="4191000" cy="684474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D29B6CB-222A-4951-B9AF-D714E562E2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843"/>
          <a:stretch/>
        </p:blipFill>
        <p:spPr>
          <a:xfrm>
            <a:off x="5207001" y="-31284"/>
            <a:ext cx="6985000" cy="690254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F1A03000-F164-4BA3-AC83-D2A3154A0D38}"/>
              </a:ext>
            </a:extLst>
          </p:cNvPr>
          <p:cNvSpPr/>
          <p:nvPr/>
        </p:nvSpPr>
        <p:spPr>
          <a:xfrm>
            <a:off x="5207001" y="-13493"/>
            <a:ext cx="2076450" cy="1181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ADVANCED PARAMETRIZATION</a:t>
            </a:r>
          </a:p>
        </p:txBody>
      </p:sp>
    </p:spTree>
    <p:extLst>
      <p:ext uri="{BB962C8B-B14F-4D97-AF65-F5344CB8AC3E}">
        <p14:creationId xmlns:p14="http://schemas.microsoft.com/office/powerpoint/2010/main" val="897106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EDDA5223-B45B-43A3-8D79-BD9B18B8FDF0}"/>
              </a:ext>
            </a:extLst>
          </p:cNvPr>
          <p:cNvSpPr txBox="1"/>
          <p:nvPr/>
        </p:nvSpPr>
        <p:spPr>
          <a:xfrm>
            <a:off x="2209800" y="0"/>
            <a:ext cx="843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Soil database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BEF106E-E166-4E5D-8AFC-5DD6D65598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63"/>
          <a:stretch/>
        </p:blipFill>
        <p:spPr>
          <a:xfrm>
            <a:off x="4800670" y="1054100"/>
            <a:ext cx="7365930" cy="5503921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F10D108-4E46-4B6C-B478-07645BAED6A7}"/>
              </a:ext>
            </a:extLst>
          </p:cNvPr>
          <p:cNvSpPr txBox="1"/>
          <p:nvPr/>
        </p:nvSpPr>
        <p:spPr>
          <a:xfrm>
            <a:off x="474980" y="1831427"/>
            <a:ext cx="41605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/>
              <a:t>Ongoing data colection sinze 2011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/>
              <a:t>Most data comes from external colaborators, national and EU databases (LUCAS)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/>
              <a:t>30.000 georreferenced sampled points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0DAC7FF-9A39-40A5-9BEE-68FDE816E79C}"/>
              </a:ext>
            </a:extLst>
          </p:cNvPr>
          <p:cNvSpPr txBox="1"/>
          <p:nvPr/>
        </p:nvSpPr>
        <p:spPr>
          <a:xfrm>
            <a:off x="8826909" y="6096356"/>
            <a:ext cx="321269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400" b="1" i="1"/>
            </a:lvl1pPr>
          </a:lstStyle>
          <a:p>
            <a:r>
              <a:rPr lang="en-US" dirty="0">
                <a:hlinkClick r:id="rId4"/>
              </a:rPr>
              <a:t>http://suelos.itacyl.es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101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6840BE-4E20-47FE-946A-C705EA482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Conclusions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4BC8C9-B049-4023-8FB3-4EAEB31E1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33181" cy="4351338"/>
          </a:xfrm>
        </p:spPr>
        <p:txBody>
          <a:bodyPr>
            <a:normAutofit/>
          </a:bodyPr>
          <a:lstStyle/>
          <a:p>
            <a:r>
              <a:rPr lang="en-GB" dirty="0"/>
              <a:t>SATIVUM is a fork of FAST phase 1 </a:t>
            </a:r>
            <a:r>
              <a:rPr lang="en-GB" b="1" dirty="0"/>
              <a:t>running operationally</a:t>
            </a:r>
          </a:p>
          <a:p>
            <a:r>
              <a:rPr lang="en-GB" dirty="0"/>
              <a:t>Many improvements done in the front end since the end of EC FAST Phase I.</a:t>
            </a:r>
          </a:p>
          <a:p>
            <a:r>
              <a:rPr lang="en-GB" dirty="0"/>
              <a:t>Very interested in improving the tool: There are good foundations for prescription but it would be nice to start </a:t>
            </a:r>
            <a:r>
              <a:rPr lang="en-GB" b="1" dirty="0"/>
              <a:t>modelling the N dynamic along season</a:t>
            </a:r>
            <a:r>
              <a:rPr lang="en-GB" dirty="0"/>
              <a:t>.</a:t>
            </a:r>
          </a:p>
        </p:txBody>
      </p:sp>
      <p:pic>
        <p:nvPicPr>
          <p:cNvPr id="4" name="Picture 12">
            <a:extLst>
              <a:ext uri="{FF2B5EF4-FFF2-40B4-BE49-F238E27FC236}">
                <a16:creationId xmlns:a16="http://schemas.microsoft.com/office/drawing/2014/main" id="{D8C44CBE-F24C-4390-8980-9E21A18A6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8394" y="457200"/>
            <a:ext cx="3452406" cy="603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1806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3327</TotalTime>
  <Words>234</Words>
  <Application>Microsoft Office PowerPoint</Application>
  <PresentationFormat>Panorámica</PresentationFormat>
  <Paragraphs>45</Paragraphs>
  <Slides>8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SATIVUM Fertilization advice in Castilla y Leon (Spain)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Alberto Gutierrez García</dc:creator>
  <cp:lastModifiedBy>David Alfonso Nafría García</cp:lastModifiedBy>
  <cp:revision>117</cp:revision>
  <dcterms:created xsi:type="dcterms:W3CDTF">2021-02-24T15:43:31Z</dcterms:created>
  <dcterms:modified xsi:type="dcterms:W3CDTF">2021-12-16T09:49:16Z</dcterms:modified>
</cp:coreProperties>
</file>