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2" r:id="rId2"/>
    <p:sldId id="317" r:id="rId3"/>
    <p:sldId id="320" r:id="rId4"/>
    <p:sldId id="319" r:id="rId5"/>
    <p:sldId id="318" r:id="rId6"/>
    <p:sldId id="321" r:id="rId7"/>
    <p:sldId id="262" r:id="rId8"/>
    <p:sldId id="32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0F10E85-4C3A-45DF-9364-8EFB7D44EACD}">
          <p14:sldIdLst>
            <p14:sldId id="312"/>
            <p14:sldId id="317"/>
            <p14:sldId id="320"/>
            <p14:sldId id="319"/>
            <p14:sldId id="318"/>
            <p14:sldId id="321"/>
            <p14:sldId id="262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421" autoAdjust="0"/>
  </p:normalViewPr>
  <p:slideViewPr>
    <p:cSldViewPr snapToGrid="0">
      <p:cViewPr varScale="1">
        <p:scale>
          <a:sx n="102" d="100"/>
          <a:sy n="102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A5EA-E4E1-45F1-A3C5-6C5B90A5904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33FC-4421-47DC-8925-86B368FD5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Now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move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collected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collected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field</a:t>
            </a:r>
            <a:r>
              <a:rPr lang="es-ES" dirty="0"/>
              <a:t>.</a:t>
            </a:r>
          </a:p>
          <a:p>
            <a:r>
              <a:rPr lang="es-ES" dirty="0"/>
              <a:t>In 2011,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statarted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soil</a:t>
            </a:r>
            <a:r>
              <a:rPr lang="es-ES" dirty="0"/>
              <a:t> Project. </a:t>
            </a:r>
            <a:r>
              <a:rPr lang="es-ES" dirty="0" err="1"/>
              <a:t>This</a:t>
            </a:r>
            <a:r>
              <a:rPr lang="es-ES" dirty="0"/>
              <a:t> Project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aimed</a:t>
            </a:r>
            <a:r>
              <a:rPr lang="es-ES" dirty="0"/>
              <a:t> at </a:t>
            </a:r>
            <a:r>
              <a:rPr lang="es-ES" dirty="0" err="1"/>
              <a:t>gathering</a:t>
            </a:r>
            <a:r>
              <a:rPr lang="es-ES" dirty="0"/>
              <a:t> and </a:t>
            </a:r>
            <a:r>
              <a:rPr lang="es-ES" dirty="0" err="1"/>
              <a:t>organazing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soil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Region</a:t>
            </a:r>
            <a:r>
              <a:rPr lang="es-ES" dirty="0"/>
              <a:t>.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output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properties</a:t>
            </a:r>
            <a:r>
              <a:rPr lang="es-ES" dirty="0"/>
              <a:t> </a:t>
            </a:r>
            <a:r>
              <a:rPr lang="es-ES" dirty="0" err="1"/>
              <a:t>database</a:t>
            </a:r>
            <a:r>
              <a:rPr lang="es-ES" dirty="0"/>
              <a:t>.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database</a:t>
            </a:r>
            <a:r>
              <a:rPr lang="es-ES" dirty="0"/>
              <a:t> </a:t>
            </a:r>
            <a:r>
              <a:rPr lang="es-ES" dirty="0" err="1"/>
              <a:t>stores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more </a:t>
            </a:r>
            <a:r>
              <a:rPr lang="es-ES" dirty="0" err="1"/>
              <a:t>than</a:t>
            </a:r>
            <a:r>
              <a:rPr lang="es-ES" dirty="0"/>
              <a:t> 20K </a:t>
            </a:r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georeferenced</a:t>
            </a:r>
            <a:r>
              <a:rPr lang="es-ES" dirty="0"/>
              <a:t> </a:t>
            </a:r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samples</a:t>
            </a:r>
            <a:r>
              <a:rPr lang="es-ES" dirty="0"/>
              <a:t>. 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get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data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</a:t>
            </a:r>
            <a:r>
              <a:rPr lang="es-ES" dirty="0" err="1"/>
              <a:t>agreements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several</a:t>
            </a:r>
            <a:r>
              <a:rPr lang="es-ES" dirty="0"/>
              <a:t> </a:t>
            </a:r>
            <a:r>
              <a:rPr lang="es-ES" dirty="0" err="1"/>
              <a:t>entities</a:t>
            </a:r>
            <a:r>
              <a:rPr lang="es-ES" dirty="0"/>
              <a:t> </a:t>
            </a:r>
            <a:r>
              <a:rPr lang="es-ES" dirty="0" err="1"/>
              <a:t>such</a:t>
            </a:r>
            <a:r>
              <a:rPr lang="es-ES" dirty="0"/>
              <a:t> as profesional </a:t>
            </a:r>
            <a:r>
              <a:rPr lang="es-ES" dirty="0" err="1"/>
              <a:t>org</a:t>
            </a:r>
            <a:r>
              <a:rPr lang="es-ES" dirty="0"/>
              <a:t>., </a:t>
            </a:r>
            <a:r>
              <a:rPr lang="es-ES" dirty="0" err="1"/>
              <a:t>advisory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and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entities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properties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are </a:t>
            </a:r>
            <a:r>
              <a:rPr lang="es-ES" dirty="0" err="1"/>
              <a:t>stored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geo-</a:t>
            </a:r>
            <a:r>
              <a:rPr lang="es-ES" dirty="0" err="1"/>
              <a:t>referenced</a:t>
            </a:r>
            <a:r>
              <a:rPr lang="es-ES" dirty="0"/>
              <a:t> </a:t>
            </a:r>
            <a:r>
              <a:rPr lang="es-ES" dirty="0" err="1"/>
              <a:t>database</a:t>
            </a:r>
            <a:r>
              <a:rPr lang="es-ES" dirty="0"/>
              <a:t> </a:t>
            </a:r>
            <a:r>
              <a:rPr lang="es-ES" dirty="0" err="1"/>
              <a:t>mainly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:,,,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1EB07-853C-4A2C-8724-322AB56477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8862A-599C-4BC9-A108-66E1AD64C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C3DF2-2116-4519-A946-E6D6216C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BBB68-6E2F-4A39-B86D-CF9AD2C2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BCABA-2CD2-4ED0-B803-7800D5E1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869A9-F23D-435F-8793-2A4210F2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98A83-EC0E-4817-9F22-DED52A15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91AD6D-7110-4CD3-8A84-E82BD38B2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0ED88-6560-4256-A3CA-9D143DD1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94651-AB44-42B6-B51B-B18ED60A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1761E-4449-4C3F-AE7B-AB85692F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4EE0F3-10FB-4DA6-80E2-04C40E495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0F2344-52D4-40CD-961B-CC45403A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4A444-0543-4361-913C-20DC24DF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A8C1B-7F6E-4B2A-B088-BF92FACA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82A784-75A1-49CD-BA15-5095805A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9862E-171D-4CB3-8107-04BE0052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07122A-BCB3-40AC-AB54-9F9F339B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DB73F-770B-4F3C-80AD-C2FDC800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D8CE8-EB30-43CB-BEE9-39104CE2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9D606-906D-4750-B22A-6D75800A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B989B-A533-4920-834D-C755BB72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8DFDCB-1A0E-4340-8A98-93165909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0179E6-5467-4751-AE9C-FB9DF443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3B281-7503-48F2-90E8-F985D541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77BA31-6BA8-45B9-A936-AF1A9C29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6A4E5-4CBC-4DAF-A202-AB0335A4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126488-5204-48E9-8D4F-2D1DEE310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9C115-A4F3-44C8-961F-1EB62F229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A12A30-F0AE-403E-8536-E5EBE2CA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5EBDB6-E2C1-48C5-AEB2-E2A705CF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6FA997-F739-4A2E-9762-67BED068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BDBC5-1F64-4307-826D-05CC52DD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7B72D-C67E-42BC-A600-FDA811AE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6323B1-C337-4626-A245-85F693AD8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1A2BC1-FB67-46A7-892D-1113E6577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D9D44F-911C-4755-8E11-3224780D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4AD0EF-46DD-4DAF-B34C-2E47259F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D942C2-5223-4564-8544-06DBED46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D80A86-7B70-4A1E-84B4-4017ECA3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34120-D33A-46FE-950C-44192687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B2A8C4-E44F-46B2-87CD-689C715E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A760E3-3F9E-48DB-873B-40326CB2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8265FC-6BD5-40FC-8B00-9C7DBF05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9044B7-75F3-4DAA-A14B-9C2750DA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67BB5-424B-4479-AF1F-CA05B4BB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5FA6C5-014C-4BE6-97AF-705A6E9F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4755-02D2-48DB-81B8-D4677359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2F262-C4FE-4CC1-980F-82D471E7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26642-F790-48A3-BD24-EC18E0C9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772D18-A130-4555-8EAD-BCAB756C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6533FD-CD7F-4DBD-B988-135642F6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AA4B6-4A52-495F-B267-32B95568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7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3ED75-AE69-4256-8EA0-7B7BE8AE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05865A-205E-44D8-BB40-BAE8E5ABE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09449A-69BD-4491-AA42-CA6EE1BCF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67212F-7092-4B41-A716-C7BE3D6B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C3434-7CC4-43BE-A5D7-5AF7D897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583278-17DE-4DD2-86A7-B5DFDB67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D17EC9-292B-4223-B47E-E3F42F35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743BD6-BBA8-4FC6-A685-6567C70B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0E887-C008-464B-88E8-09764955B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D446-FFC4-4726-89F6-F17ACD26BB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1F7B92-5A66-4E58-8DE2-F293BEA85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A1F74-2E9F-4F71-9585-C8BF76E1B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fgarda@itacyl.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ivum.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elos.itacyl.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3600" y="2844355"/>
            <a:ext cx="7924799" cy="1884239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Herramienta</a:t>
            </a:r>
            <a:r>
              <a:rPr lang="en-US" sz="4400" dirty="0"/>
              <a:t> para la </a:t>
            </a:r>
            <a:r>
              <a:rPr lang="en-US" sz="4400" dirty="0" err="1"/>
              <a:t>prescripción</a:t>
            </a:r>
            <a:r>
              <a:rPr lang="en-US" sz="4400" dirty="0"/>
              <a:t> de </a:t>
            </a:r>
            <a:r>
              <a:rPr lang="en-US" sz="4400" dirty="0" err="1"/>
              <a:t>nutrientes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parcelas</a:t>
            </a:r>
            <a:r>
              <a:rPr lang="en-US" sz="4400" dirty="0"/>
              <a:t> </a:t>
            </a:r>
            <a:r>
              <a:rPr lang="en-US" sz="4400" dirty="0" err="1"/>
              <a:t>agrícolas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CyL</a:t>
            </a:r>
            <a:r>
              <a:rPr lang="en-US" sz="4400" dirty="0"/>
              <a:t> a </a:t>
            </a:r>
            <a:r>
              <a:rPr lang="en-US" sz="4400" dirty="0" err="1"/>
              <a:t>partir</a:t>
            </a:r>
            <a:r>
              <a:rPr lang="en-US" sz="4400" dirty="0"/>
              <a:t> del </a:t>
            </a:r>
            <a:r>
              <a:rPr lang="en-US" sz="4400" dirty="0" err="1"/>
              <a:t>proyecto</a:t>
            </a:r>
            <a:r>
              <a:rPr lang="en-US" sz="4400" dirty="0"/>
              <a:t> FAST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246" y="299103"/>
            <a:ext cx="5866744" cy="1224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4071932" y="4988032"/>
            <a:ext cx="414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David A. Nafría </a:t>
            </a:r>
            <a:r>
              <a:rPr lang="es-ES" sz="2000" dirty="0">
                <a:hlinkClick r:id="rId3"/>
              </a:rPr>
              <a:t>nafgarda@itacyl.es</a:t>
            </a:r>
            <a:endParaRPr lang="es-ES" sz="2000" dirty="0"/>
          </a:p>
          <a:p>
            <a:pPr algn="ctr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9846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SEJO SUPERIOR DE INVESTIGACIONES CIENTÍFICAS (CSIC) - Asociación  Española del Hidrógeno">
            <a:extLst>
              <a:ext uri="{FF2B5EF4-FFF2-40B4-BE49-F238E27FC236}">
                <a16:creationId xmlns:a16="http://schemas.microsoft.com/office/drawing/2014/main" id="{B79340FA-FAD7-493B-B5F4-C144CA95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631" y="961635"/>
            <a:ext cx="1966452" cy="11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AD189F0-0314-4003-8F42-3B322E5EAC28}"/>
              </a:ext>
            </a:extLst>
          </p:cNvPr>
          <p:cNvSpPr/>
          <p:nvPr/>
        </p:nvSpPr>
        <p:spPr>
          <a:xfrm>
            <a:off x="1243858" y="1867875"/>
            <a:ext cx="1706967" cy="67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FAST (</a:t>
            </a:r>
            <a:r>
              <a:rPr lang="es-ES" dirty="0" err="1"/>
              <a:t>CyL+Andalucía</a:t>
            </a:r>
            <a:r>
              <a:rPr lang="es-ES" dirty="0"/>
              <a:t>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7CCAC22-0643-48CF-BFEB-EEC7F17F2CA1}"/>
              </a:ext>
            </a:extLst>
          </p:cNvPr>
          <p:cNvSpPr/>
          <p:nvPr/>
        </p:nvSpPr>
        <p:spPr>
          <a:xfrm>
            <a:off x="7680222" y="1234153"/>
            <a:ext cx="1117600" cy="647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SATIVUM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1875FEE-5F52-4979-B1CD-B902AB3E1FF0}"/>
              </a:ext>
            </a:extLst>
          </p:cNvPr>
          <p:cNvSpPr/>
          <p:nvPr/>
        </p:nvSpPr>
        <p:spPr>
          <a:xfrm>
            <a:off x="1791929" y="2639960"/>
            <a:ext cx="442451" cy="3118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EE9AF5A-D29C-42E7-BC2E-3031C32DD535}"/>
              </a:ext>
            </a:extLst>
          </p:cNvPr>
          <p:cNvSpPr/>
          <p:nvPr/>
        </p:nvSpPr>
        <p:spPr>
          <a:xfrm>
            <a:off x="8017796" y="2054942"/>
            <a:ext cx="442451" cy="480305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C8B758-BF95-4165-8E4E-C567BE7771FD}"/>
              </a:ext>
            </a:extLst>
          </p:cNvPr>
          <p:cNvSpPr txBox="1"/>
          <p:nvPr/>
        </p:nvSpPr>
        <p:spPr>
          <a:xfrm>
            <a:off x="6670777" y="2067888"/>
            <a:ext cx="100944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DATOS DE SUELOS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EC3E8A9-33F4-4847-A34B-EC7A1AB2EA5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234380" y="2298721"/>
            <a:ext cx="4436397" cy="557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DA30BA-5790-4147-B1D1-7D4D5DAB38BF}"/>
              </a:ext>
            </a:extLst>
          </p:cNvPr>
          <p:cNvSpPr txBox="1"/>
          <p:nvPr/>
        </p:nvSpPr>
        <p:spPr>
          <a:xfrm>
            <a:off x="2234380" y="3203174"/>
            <a:ext cx="100944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ID USUARIO EXTERNO Y DESCARGA DE PAC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53DD49-5EC7-427D-820A-9E41B62EF26D}"/>
              </a:ext>
            </a:extLst>
          </p:cNvPr>
          <p:cNvSpPr txBox="1"/>
          <p:nvPr/>
        </p:nvSpPr>
        <p:spPr>
          <a:xfrm>
            <a:off x="6670777" y="2668905"/>
            <a:ext cx="100944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PARCELARIO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1A3AD28-F1CB-4148-832B-C1D6F864DE61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386781" y="2807405"/>
            <a:ext cx="4283996" cy="201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F25660B-E54F-424A-8B8E-8B8D35EDFDB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243825" y="3008671"/>
            <a:ext cx="4857956" cy="610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5A58B6F-88B1-4120-97CA-A7D6CFFC873F}"/>
              </a:ext>
            </a:extLst>
          </p:cNvPr>
          <p:cNvSpPr/>
          <p:nvPr/>
        </p:nvSpPr>
        <p:spPr>
          <a:xfrm>
            <a:off x="3318235" y="1112363"/>
            <a:ext cx="1674297" cy="70124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FERTILICALC</a:t>
            </a:r>
          </a:p>
          <a:p>
            <a:pPr algn="ctr"/>
            <a:r>
              <a:rPr lang="es-ES" sz="1400" dirty="0"/>
              <a:t>F. Villalobos</a:t>
            </a:r>
          </a:p>
          <a:p>
            <a:pPr algn="ctr"/>
            <a:r>
              <a:rPr lang="es-ES" sz="1200" dirty="0"/>
              <a:t>(versión Python GPL)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E1A33C9-DD88-4D99-83AD-A99C28BECAC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396228" y="1813609"/>
            <a:ext cx="759156" cy="2188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A59BE4-D493-40B6-BB1B-DC98AF3DEB78}"/>
              </a:ext>
            </a:extLst>
          </p:cNvPr>
          <p:cNvSpPr txBox="1"/>
          <p:nvPr/>
        </p:nvSpPr>
        <p:spPr>
          <a:xfrm>
            <a:off x="2229875" y="4150241"/>
            <a:ext cx="1280241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API DE NECESIDADES NUTRICIONALES</a:t>
            </a:r>
          </a:p>
          <a:p>
            <a:pPr algn="ctr"/>
            <a:r>
              <a:rPr lang="es-ES" sz="1200" dirty="0"/>
              <a:t>(Servicio web </a:t>
            </a:r>
            <a:r>
              <a:rPr lang="es-ES" sz="1200" dirty="0" err="1"/>
              <a:t>Djando</a:t>
            </a:r>
            <a:r>
              <a:rPr lang="es-ES" sz="1200" dirty="0"/>
              <a:t>)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51C2ACC-0B8D-4680-926C-63F0BCB90422}"/>
              </a:ext>
            </a:extLst>
          </p:cNvPr>
          <p:cNvCxnSpPr>
            <a:cxnSpLocks/>
            <a:stCxn id="30" idx="3"/>
            <a:endCxn id="49" idx="1"/>
          </p:cNvCxnSpPr>
          <p:nvPr/>
        </p:nvCxnSpPr>
        <p:spPr>
          <a:xfrm flipV="1">
            <a:off x="3510116" y="4041688"/>
            <a:ext cx="3043698" cy="616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4E2BA3B-385C-4539-A676-FE2AB0E6BC35}"/>
              </a:ext>
            </a:extLst>
          </p:cNvPr>
          <p:cNvSpPr txBox="1"/>
          <p:nvPr/>
        </p:nvSpPr>
        <p:spPr>
          <a:xfrm>
            <a:off x="6628580" y="4557639"/>
            <a:ext cx="113071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MODULO DE  SELECCIÓN DE FERTILIZANTE EN PARCELA (PLANES DE NUTRIENTES)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E1535F0-67A0-4AC3-8CC9-C84903B49F98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398048" y="5157804"/>
            <a:ext cx="4230532" cy="460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2524E34-D243-4F2E-8CF6-F868EBC6EE91}"/>
              </a:ext>
            </a:extLst>
          </p:cNvPr>
          <p:cNvSpPr txBox="1"/>
          <p:nvPr/>
        </p:nvSpPr>
        <p:spPr>
          <a:xfrm>
            <a:off x="8872156" y="5645140"/>
            <a:ext cx="122391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Actualizaciones del algoritmo ( </a:t>
            </a:r>
          </a:p>
          <a:p>
            <a:pPr algn="ctr"/>
            <a:r>
              <a:rPr lang="es-ES" sz="1200" dirty="0"/>
              <a:t>barbecho) y parámetros de cultivos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4A0C9DB9-EF66-449F-B99B-AC7AB132AF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460" y="1185598"/>
            <a:ext cx="3391540" cy="7078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1A4ED70-185B-41FF-8D81-F1AD5A2FC42D}"/>
              </a:ext>
            </a:extLst>
          </p:cNvPr>
          <p:cNvSpPr txBox="1"/>
          <p:nvPr/>
        </p:nvSpPr>
        <p:spPr>
          <a:xfrm>
            <a:off x="6553814" y="3626189"/>
            <a:ext cx="1280241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API DE NECESIDADES NUTRICIONALES ABIERTA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0A12D9B-A3C5-44E4-9AF8-97D464C1E646}"/>
              </a:ext>
            </a:extLst>
          </p:cNvPr>
          <p:cNvSpPr txBox="1"/>
          <p:nvPr/>
        </p:nvSpPr>
        <p:spPr>
          <a:xfrm>
            <a:off x="4569207" y="4192292"/>
            <a:ext cx="100944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COPIA</a:t>
            </a:r>
          </a:p>
        </p:txBody>
      </p: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A9BA036F-EE52-406E-92E4-2A7B9FEAFB17}"/>
              </a:ext>
            </a:extLst>
          </p:cNvPr>
          <p:cNvCxnSpPr>
            <a:cxnSpLocks/>
            <a:stCxn id="26" idx="2"/>
            <a:endCxn id="40" idx="0"/>
          </p:cNvCxnSpPr>
          <p:nvPr/>
        </p:nvCxnSpPr>
        <p:spPr>
          <a:xfrm>
            <a:off x="4155384" y="1813609"/>
            <a:ext cx="5328728" cy="3831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0230A27D-F1BE-4D70-A5FF-BA2D7DC82ADF}"/>
              </a:ext>
            </a:extLst>
          </p:cNvPr>
          <p:cNvSpPr txBox="1"/>
          <p:nvPr/>
        </p:nvSpPr>
        <p:spPr>
          <a:xfrm>
            <a:off x="3014980" y="114303"/>
            <a:ext cx="643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FERTILICALC+FAST+SATIVUM</a:t>
            </a:r>
          </a:p>
        </p:txBody>
      </p:sp>
      <p:pic>
        <p:nvPicPr>
          <p:cNvPr id="71" name="Gráfico 70">
            <a:extLst>
              <a:ext uri="{FF2B5EF4-FFF2-40B4-BE49-F238E27FC236}">
                <a16:creationId xmlns:a16="http://schemas.microsoft.com/office/drawing/2014/main" id="{37497623-FCE8-41C4-BC68-83104621D6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940" y="1007915"/>
            <a:ext cx="794489" cy="79448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130A608-ABB4-4022-915D-599B9A940ABE}"/>
              </a:ext>
            </a:extLst>
          </p:cNvPr>
          <p:cNvSpPr txBox="1"/>
          <p:nvPr/>
        </p:nvSpPr>
        <p:spPr>
          <a:xfrm>
            <a:off x="10603266" y="5829805"/>
            <a:ext cx="122391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Planes de nutrientes agrupados</a:t>
            </a:r>
          </a:p>
        </p:txBody>
      </p:sp>
    </p:spTree>
    <p:extLst>
      <p:ext uri="{BB962C8B-B14F-4D97-AF65-F5344CB8AC3E}">
        <p14:creationId xmlns:p14="http://schemas.microsoft.com/office/powerpoint/2010/main" val="65949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F543A9-A002-4EAA-BADF-DD198B3175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9" y="0"/>
            <a:ext cx="12088471" cy="679976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4C19B78-494E-4D40-B897-E05E79950DA2}"/>
              </a:ext>
            </a:extLst>
          </p:cNvPr>
          <p:cNvGrpSpPr/>
          <p:nvPr/>
        </p:nvGrpSpPr>
        <p:grpSpPr>
          <a:xfrm>
            <a:off x="713129" y="5462331"/>
            <a:ext cx="3473430" cy="889000"/>
            <a:chOff x="1308100" y="4838700"/>
            <a:chExt cx="3473430" cy="889000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5AECD268-BBB3-45D6-A26F-E06103F331AD}"/>
                </a:ext>
              </a:extLst>
            </p:cNvPr>
            <p:cNvSpPr/>
            <p:nvPr/>
          </p:nvSpPr>
          <p:spPr>
            <a:xfrm>
              <a:off x="1308100" y="4838700"/>
              <a:ext cx="3413934" cy="889000"/>
            </a:xfrm>
            <a:prstGeom prst="roundRect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>
              <a:hlinkClick r:id="rId3"/>
              <a:extLst>
                <a:ext uri="{FF2B5EF4-FFF2-40B4-BE49-F238E27FC236}">
                  <a16:creationId xmlns:a16="http://schemas.microsoft.com/office/drawing/2014/main" id="{7B72C7CB-ABDD-4765-A908-A08CE636DD18}"/>
                </a:ext>
              </a:extLst>
            </p:cNvPr>
            <p:cNvSpPr/>
            <p:nvPr/>
          </p:nvSpPr>
          <p:spPr>
            <a:xfrm>
              <a:off x="1319813" y="5052367"/>
              <a:ext cx="34617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/>
                <a:t>https://www.sativum.es/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12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81A17-03A5-4DCA-9385-45FF9739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E884E-EEE9-442D-8B0F-C21CBA8A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B35FA2-E29C-4371-9C68-CADF372323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790" y="0"/>
            <a:ext cx="604621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43B8CF-086F-4BF2-AEAF-8D1699C6AB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0" y="0"/>
            <a:ext cx="6046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7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89BB0-F345-4811-9693-2B7896CA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A83FE-84C2-423F-809D-64EC75D3C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4EB195-BE08-47E0-A846-E968C0EEB6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046209" cy="68579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3371B5-A8B2-47DC-9BED-F8C92707B9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420" y="0"/>
            <a:ext cx="6046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0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17912-8000-4801-964D-B4F553E1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1475"/>
            <a:ext cx="10515600" cy="1325563"/>
          </a:xfrm>
        </p:spPr>
        <p:txBody>
          <a:bodyPr/>
          <a:lstStyle/>
          <a:p>
            <a:r>
              <a:rPr lang="es-ES" dirty="0"/>
              <a:t>Parametrización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AC818-690F-4D16-9839-9988B36C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C1F5FD-A23B-4A7C-9339-A7C339832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066" y="584200"/>
            <a:ext cx="10033868" cy="64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5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DDA5223-B45B-43A3-8D79-BD9B18B8FDF0}"/>
              </a:ext>
            </a:extLst>
          </p:cNvPr>
          <p:cNvSpPr txBox="1"/>
          <p:nvPr/>
        </p:nvSpPr>
        <p:spPr>
          <a:xfrm>
            <a:off x="1879600" y="0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Base de </a:t>
            </a:r>
            <a:r>
              <a:rPr lang="en-US" sz="4000" dirty="0" err="1"/>
              <a:t>datos</a:t>
            </a:r>
            <a:r>
              <a:rPr lang="en-US" sz="4000" dirty="0"/>
              <a:t> de los Suelos de </a:t>
            </a:r>
            <a:r>
              <a:rPr lang="en-US" sz="4000" dirty="0" err="1"/>
              <a:t>CyL</a:t>
            </a:r>
            <a:endParaRPr lang="en-US" sz="4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EF106E-E166-4E5D-8AFC-5DD6D65598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70" y="1054100"/>
            <a:ext cx="7365930" cy="550392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10D108-4E46-4B6C-B478-07645BAED6A7}"/>
              </a:ext>
            </a:extLst>
          </p:cNvPr>
          <p:cNvSpPr txBox="1"/>
          <p:nvPr/>
        </p:nvSpPr>
        <p:spPr>
          <a:xfrm>
            <a:off x="474980" y="1831427"/>
            <a:ext cx="416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Recopilación de datos desde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Colaboradores externos: OPA, laboratorios, diputaciones, BD nacionales/ europeas (INES, LUCAS,..)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20.414 puntos georreferenciados con datos Textura, MO, pH, P, K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DAC7FF-9A39-40A5-9BEE-68FDE816E79C}"/>
              </a:ext>
            </a:extLst>
          </p:cNvPr>
          <p:cNvSpPr txBox="1"/>
          <p:nvPr/>
        </p:nvSpPr>
        <p:spPr>
          <a:xfrm>
            <a:off x="8826909" y="6096356"/>
            <a:ext cx="32126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 i="1"/>
            </a:lvl1pPr>
          </a:lstStyle>
          <a:p>
            <a:r>
              <a:rPr lang="en-US" dirty="0">
                <a:hlinkClick r:id="rId4"/>
              </a:rPr>
              <a:t>http://suelos.itacyl.es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0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40BE-4E20-47FE-946A-C705EA48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4BC8C9-B049-4023-8FB3-4EAEB31E1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Copia del API de </a:t>
            </a:r>
            <a:r>
              <a:rPr lang="es-ES" dirty="0" err="1"/>
              <a:t>Fertilicalc</a:t>
            </a:r>
            <a:r>
              <a:rPr lang="es-ES" dirty="0"/>
              <a:t> (FAST) funcionando y operativa en </a:t>
            </a:r>
            <a:r>
              <a:rPr lang="es-ES" dirty="0" err="1"/>
              <a:t>CyL</a:t>
            </a:r>
            <a:endParaRPr lang="es-ES" dirty="0"/>
          </a:p>
          <a:p>
            <a:r>
              <a:rPr lang="es-ES" dirty="0"/>
              <a:t>Fundamentado en balances de masas de NPK sin asumir mineralización neta de la materia orgánica (sin variación del % de MO del suelo).</a:t>
            </a:r>
          </a:p>
          <a:p>
            <a:r>
              <a:rPr lang="es-ES" dirty="0"/>
              <a:t>Sistema de selección y propuesta automática de fertilizante desarrollado en SATIVUM muy simple en solo 4 pasos.</a:t>
            </a:r>
          </a:p>
          <a:p>
            <a:r>
              <a:rPr lang="es-ES" dirty="0"/>
              <a:t>Actualización de la parametrización de cultivos y algoritmos de prescripción como tarea continua</a:t>
            </a:r>
          </a:p>
          <a:p>
            <a:r>
              <a:rPr lang="es-ES" dirty="0"/>
              <a:t>Datos de suelo son complementarios/deseables, sobre todo si son locales</a:t>
            </a:r>
          </a:p>
        </p:txBody>
      </p:sp>
    </p:spTree>
    <p:extLst>
      <p:ext uri="{BB962C8B-B14F-4D97-AF65-F5344CB8AC3E}">
        <p14:creationId xmlns:p14="http://schemas.microsoft.com/office/powerpoint/2010/main" val="3299180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2784</TotalTime>
  <Words>345</Words>
  <Application>Microsoft Office PowerPoint</Application>
  <PresentationFormat>Panorámica</PresentationFormat>
  <Paragraphs>35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Herramienta para la prescripción de nutrientes en parcelas agrícolas en CyL a partir del proyecto FAST</vt:lpstr>
      <vt:lpstr>Presentación de PowerPoint</vt:lpstr>
      <vt:lpstr>Presentación de PowerPoint</vt:lpstr>
      <vt:lpstr>Presentación de PowerPoint</vt:lpstr>
      <vt:lpstr>Presentación de PowerPoint</vt:lpstr>
      <vt:lpstr>Parametrización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Gutierrez García</dc:creator>
  <cp:lastModifiedBy>David Alfonso Nafría García</cp:lastModifiedBy>
  <cp:revision>102</cp:revision>
  <dcterms:created xsi:type="dcterms:W3CDTF">2021-02-24T15:43:31Z</dcterms:created>
  <dcterms:modified xsi:type="dcterms:W3CDTF">2021-05-31T12:11:02Z</dcterms:modified>
</cp:coreProperties>
</file>