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8" r:id="rId7"/>
    <p:sldId id="264" r:id="rId8"/>
    <p:sldId id="311" r:id="rId9"/>
    <p:sldId id="259" r:id="rId10"/>
    <p:sldId id="313" r:id="rId11"/>
    <p:sldId id="314" r:id="rId12"/>
    <p:sldId id="312" r:id="rId13"/>
    <p:sldId id="263" r:id="rId14"/>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104" d="100"/>
          <a:sy n="104" d="100"/>
        </p:scale>
        <p:origin x="1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30B24-DA95-433F-9295-8A0570508C1D}" type="datetimeFigureOut">
              <a:rPr lang="es-ES" smtClean="0"/>
              <a:t>10/03/2021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898C8-E1B2-4FE4-946C-CBEF8ED5C347}" type="slidenum">
              <a:rPr lang="es-ES" smtClean="0"/>
              <a:t>‹Nº›</a:t>
            </a:fld>
            <a:endParaRPr lang="es-ES"/>
          </a:p>
        </p:txBody>
      </p:sp>
    </p:spTree>
    <p:extLst>
      <p:ext uri="{BB962C8B-B14F-4D97-AF65-F5344CB8AC3E}">
        <p14:creationId xmlns:p14="http://schemas.microsoft.com/office/powerpoint/2010/main" val="52902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a:t>
            </a:r>
            <a:r>
              <a:rPr lang="es-ES" dirty="0" err="1"/>
              <a:t>brief</a:t>
            </a:r>
            <a:r>
              <a:rPr lang="es-ES" dirty="0"/>
              <a:t> </a:t>
            </a:r>
            <a:r>
              <a:rPr lang="es-ES" dirty="0" err="1"/>
              <a:t>introduction</a:t>
            </a:r>
            <a:r>
              <a:rPr lang="es-ES" dirty="0"/>
              <a:t> </a:t>
            </a:r>
            <a:r>
              <a:rPr lang="es-ES" dirty="0" err="1"/>
              <a:t>to</a:t>
            </a:r>
            <a:r>
              <a:rPr lang="es-ES" dirty="0"/>
              <a:t> </a:t>
            </a:r>
            <a:r>
              <a:rPr lang="es-ES" dirty="0" err="1"/>
              <a:t>the</a:t>
            </a:r>
            <a:r>
              <a:rPr lang="es-ES" dirty="0"/>
              <a:t> </a:t>
            </a:r>
            <a:r>
              <a:rPr lang="es-ES" dirty="0" err="1"/>
              <a:t>context</a:t>
            </a:r>
            <a:r>
              <a:rPr lang="es-ES" dirty="0"/>
              <a:t>, </a:t>
            </a:r>
            <a:r>
              <a:rPr lang="es-ES" dirty="0" err="1"/>
              <a:t>how</a:t>
            </a:r>
            <a:r>
              <a:rPr lang="es-ES" dirty="0"/>
              <a:t>/</a:t>
            </a:r>
            <a:r>
              <a:rPr lang="es-ES" dirty="0" err="1"/>
              <a:t>why</a:t>
            </a:r>
            <a:r>
              <a:rPr lang="es-ES" dirty="0"/>
              <a:t> </a:t>
            </a:r>
            <a:r>
              <a:rPr lang="es-ES" dirty="0" err="1"/>
              <a:t>you</a:t>
            </a:r>
            <a:r>
              <a:rPr lang="es-ES" dirty="0"/>
              <a:t> </a:t>
            </a:r>
            <a:r>
              <a:rPr lang="es-ES" dirty="0" err="1"/>
              <a:t>got</a:t>
            </a:r>
            <a:r>
              <a:rPr lang="es-ES" dirty="0"/>
              <a:t> </a:t>
            </a:r>
            <a:r>
              <a:rPr lang="es-ES" dirty="0" err="1"/>
              <a:t>involved</a:t>
            </a:r>
            <a:r>
              <a:rPr lang="es-ES" dirty="0"/>
              <a:t> ('</a:t>
            </a:r>
            <a:r>
              <a:rPr lang="es-ES" dirty="0" err="1"/>
              <a:t>the</a:t>
            </a:r>
            <a:r>
              <a:rPr lang="es-ES" dirty="0"/>
              <a:t> </a:t>
            </a:r>
            <a:r>
              <a:rPr lang="es-ES" dirty="0" err="1"/>
              <a:t>story</a:t>
            </a:r>
            <a:r>
              <a:rPr lang="es-ES" dirty="0"/>
              <a:t> </a:t>
            </a:r>
            <a:r>
              <a:rPr lang="es-ES" dirty="0" err="1"/>
              <a:t>behind</a:t>
            </a:r>
            <a:r>
              <a:rPr lang="es-ES" dirty="0"/>
              <a:t>')</a:t>
            </a:r>
          </a:p>
          <a:p>
            <a:endParaRPr lang="en-U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a:t>
            </a:fld>
            <a:endParaRPr lang="en-US"/>
          </a:p>
        </p:txBody>
      </p:sp>
    </p:spTree>
    <p:extLst>
      <p:ext uri="{BB962C8B-B14F-4D97-AF65-F5344CB8AC3E}">
        <p14:creationId xmlns:p14="http://schemas.microsoft.com/office/powerpoint/2010/main" val="28063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dirty="0" err="1"/>
              <a:t>type</a:t>
            </a:r>
            <a:r>
              <a:rPr lang="es-ES" dirty="0"/>
              <a:t> </a:t>
            </a:r>
            <a:r>
              <a:rPr lang="es-ES" dirty="0" err="1"/>
              <a:t>of</a:t>
            </a:r>
            <a:r>
              <a:rPr lang="es-ES" dirty="0"/>
              <a:t> data (</a:t>
            </a:r>
            <a:r>
              <a:rPr lang="es-ES" dirty="0" err="1"/>
              <a:t>for</a:t>
            </a:r>
            <a:r>
              <a:rPr lang="es-ES" dirty="0"/>
              <a:t> Pillar 1 and Pillar 2 </a:t>
            </a:r>
            <a:r>
              <a:rPr lang="es-ES" dirty="0" err="1"/>
              <a:t>if</a:t>
            </a:r>
            <a:r>
              <a:rPr lang="es-ES" dirty="0"/>
              <a:t> </a:t>
            </a:r>
            <a:r>
              <a:rPr lang="es-ES" dirty="0" err="1"/>
              <a:t>you</a:t>
            </a:r>
            <a:r>
              <a:rPr lang="es-ES" dirty="0"/>
              <a:t> can </a:t>
            </a:r>
            <a:r>
              <a:rPr lang="es-ES" dirty="0" err="1"/>
              <a:t>distinguish</a:t>
            </a:r>
            <a:r>
              <a:rPr lang="es-ES" dirty="0"/>
              <a:t>), </a:t>
            </a:r>
            <a:r>
              <a:rPr lang="es-ES" dirty="0" err="1"/>
              <a:t>its</a:t>
            </a:r>
            <a:r>
              <a:rPr lang="es-ES" dirty="0"/>
              <a:t> </a:t>
            </a:r>
            <a:r>
              <a:rPr lang="es-ES" dirty="0" err="1"/>
              <a:t>usefulness</a:t>
            </a:r>
            <a:r>
              <a:rPr lang="es-ES" dirty="0"/>
              <a:t> / </a:t>
            </a:r>
            <a:r>
              <a:rPr lang="es-ES" dirty="0" err="1"/>
              <a:t>value</a:t>
            </a:r>
            <a:r>
              <a:rPr lang="es-ES" dirty="0"/>
              <a:t> </a:t>
            </a:r>
            <a:r>
              <a:rPr lang="es-ES" dirty="0" err="1"/>
              <a:t>added</a:t>
            </a:r>
            <a:r>
              <a:rPr lang="es-ES" dirty="0"/>
              <a:t>, </a:t>
            </a:r>
            <a:r>
              <a:rPr lang="es-ES" dirty="0" err="1"/>
              <a:t>the</a:t>
            </a:r>
            <a:r>
              <a:rPr lang="es-ES" dirty="0"/>
              <a:t> role </a:t>
            </a:r>
            <a:r>
              <a:rPr lang="es-ES" dirty="0" err="1"/>
              <a:t>of</a:t>
            </a:r>
            <a:r>
              <a:rPr lang="es-ES" dirty="0"/>
              <a:t> </a:t>
            </a:r>
            <a:r>
              <a:rPr lang="es-ES" dirty="0" err="1"/>
              <a:t>the</a:t>
            </a:r>
            <a:r>
              <a:rPr lang="es-ES" dirty="0"/>
              <a:t> PA in data </a:t>
            </a:r>
            <a:r>
              <a:rPr lang="es-ES" dirty="0" err="1"/>
              <a:t>collection</a:t>
            </a:r>
            <a:r>
              <a:rPr lang="es-ES" dirty="0"/>
              <a:t> and </a:t>
            </a:r>
            <a:r>
              <a:rPr lang="es-ES" dirty="0" err="1"/>
              <a:t>storage</a:t>
            </a:r>
            <a:r>
              <a:rPr lang="es-ES" dirty="0"/>
              <a:t>, ...</a:t>
            </a:r>
          </a:p>
          <a:p>
            <a:pPr lvl="0"/>
            <a:r>
              <a:rPr lang="es-ES" dirty="0" err="1"/>
              <a:t>Challenges</a:t>
            </a:r>
            <a:r>
              <a:rPr lang="es-ES" dirty="0"/>
              <a:t> </a:t>
            </a:r>
            <a:r>
              <a:rPr lang="es-ES" dirty="0" err="1"/>
              <a:t>encountered</a:t>
            </a:r>
            <a:r>
              <a:rPr lang="es-ES" dirty="0"/>
              <a:t> and </a:t>
            </a:r>
            <a:r>
              <a:rPr lang="es-ES" dirty="0" err="1"/>
              <a:t>recommendations</a:t>
            </a:r>
            <a:r>
              <a:rPr lang="es-ES" dirty="0"/>
              <a:t>/</a:t>
            </a:r>
            <a:r>
              <a:rPr lang="es-ES" dirty="0" err="1"/>
              <a:t>tips</a:t>
            </a:r>
            <a:r>
              <a:rPr lang="es-ES" dirty="0"/>
              <a:t> </a:t>
            </a:r>
            <a:r>
              <a:rPr lang="es-ES" dirty="0" err="1"/>
              <a:t>on</a:t>
            </a:r>
            <a:r>
              <a:rPr lang="es-ES" dirty="0"/>
              <a:t> </a:t>
            </a:r>
            <a:r>
              <a:rPr lang="es-ES" dirty="0" err="1"/>
              <a:t>how</a:t>
            </a:r>
            <a:r>
              <a:rPr lang="es-ES" dirty="0"/>
              <a:t> </a:t>
            </a:r>
            <a:r>
              <a:rPr lang="es-ES" dirty="0" err="1"/>
              <a:t>to</a:t>
            </a:r>
            <a:r>
              <a:rPr lang="es-ES" dirty="0"/>
              <a:t> </a:t>
            </a:r>
            <a:r>
              <a:rPr lang="es-ES" dirty="0" err="1"/>
              <a:t>overcome</a:t>
            </a:r>
            <a:r>
              <a:rPr lang="es-ES" dirty="0"/>
              <a:t> </a:t>
            </a:r>
            <a:r>
              <a:rPr lang="es-ES" dirty="0" err="1"/>
              <a:t>them</a:t>
            </a:r>
            <a:r>
              <a:rPr lang="es-ES" dirty="0"/>
              <a:t>: </a:t>
            </a:r>
            <a:r>
              <a:rPr lang="es-ES" dirty="0" err="1"/>
              <a:t>what</a:t>
            </a:r>
            <a:r>
              <a:rPr lang="es-ES" dirty="0"/>
              <a:t> has </a:t>
            </a:r>
            <a:r>
              <a:rPr lang="es-ES" dirty="0" err="1"/>
              <a:t>worked</a:t>
            </a:r>
            <a:r>
              <a:rPr lang="es-ES" dirty="0"/>
              <a:t> </a:t>
            </a:r>
            <a:r>
              <a:rPr lang="es-ES" dirty="0" err="1"/>
              <a:t>well</a:t>
            </a:r>
            <a:r>
              <a:rPr lang="es-ES" dirty="0"/>
              <a:t>, </a:t>
            </a:r>
            <a:endParaRPr lang="en-US" dirty="0"/>
          </a:p>
          <a:p>
            <a:endParaRPr lang="en-U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5</a:t>
            </a:fld>
            <a:endParaRPr lang="en-US"/>
          </a:p>
        </p:txBody>
      </p:sp>
    </p:spTree>
    <p:extLst>
      <p:ext uri="{BB962C8B-B14F-4D97-AF65-F5344CB8AC3E}">
        <p14:creationId xmlns:p14="http://schemas.microsoft.com/office/powerpoint/2010/main" val="306683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9FCE-67B4-469B-90FD-1B48CC2FD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CEF27AC8-7E55-45F6-9FC8-E27BB009C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EED43942-8A38-46B6-B233-DF2F1F98862A}"/>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5" name="Footer Placeholder 4">
            <a:extLst>
              <a:ext uri="{FF2B5EF4-FFF2-40B4-BE49-F238E27FC236}">
                <a16:creationId xmlns:a16="http://schemas.microsoft.com/office/drawing/2014/main" id="{A9D181B0-88B3-46F2-97AA-CCFCE6562E51}"/>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E0C58954-B6AB-427E-BB53-D947ECBE1564}"/>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352814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56D3-DA9B-40AE-87CC-CBD50D129900}"/>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9D90888D-8D19-41BD-AA88-BD7F6F2B11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8AA9C21-1527-4B22-909A-13ED9789DEDC}"/>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5" name="Footer Placeholder 4">
            <a:extLst>
              <a:ext uri="{FF2B5EF4-FFF2-40B4-BE49-F238E27FC236}">
                <a16:creationId xmlns:a16="http://schemas.microsoft.com/office/drawing/2014/main" id="{0BA31D21-8EEB-49C8-BBD5-FDBF31665366}"/>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4D59D65F-7364-4B8F-AF6A-9AB3CEC8BB3E}"/>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324077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8DC90-7659-4825-9A7D-6BF431CB67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8DF51ECE-1AB1-4B7F-A752-3F57CCF2C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19A6756-4394-4D9D-BCE2-92A37A7A30A5}"/>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5" name="Footer Placeholder 4">
            <a:extLst>
              <a:ext uri="{FF2B5EF4-FFF2-40B4-BE49-F238E27FC236}">
                <a16:creationId xmlns:a16="http://schemas.microsoft.com/office/drawing/2014/main" id="{53EE64DA-F392-40E8-B648-C3F8BEB79E0C}"/>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4CAB4318-09F4-4B0F-8A20-7AD5C626B97D}"/>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223165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5150-F7CB-4C52-9BF5-CC92835CF0B1}"/>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F19AAFE5-0CAA-49CA-828C-AB6330524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8333DF10-EF84-42E6-9E90-068BD2AA42B6}"/>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5" name="Footer Placeholder 4">
            <a:extLst>
              <a:ext uri="{FF2B5EF4-FFF2-40B4-BE49-F238E27FC236}">
                <a16:creationId xmlns:a16="http://schemas.microsoft.com/office/drawing/2014/main" id="{FE6FDB80-C7EC-4832-BF5F-6675FEAA45CE}"/>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2C96CE84-485E-440F-87FD-7DDCD54F9EB8}"/>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102203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FB66-1A9C-481C-AA05-3A2E67DE9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97F26D9F-B552-430F-BD17-239EB8959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912BA-E938-4DED-BD78-63D569AE450B}"/>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5" name="Footer Placeholder 4">
            <a:extLst>
              <a:ext uri="{FF2B5EF4-FFF2-40B4-BE49-F238E27FC236}">
                <a16:creationId xmlns:a16="http://schemas.microsoft.com/office/drawing/2014/main" id="{3637A6B3-48C0-4979-ABD9-1B06DAF1B1D4}"/>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6" name="Slide Number Placeholder 5">
            <a:extLst>
              <a:ext uri="{FF2B5EF4-FFF2-40B4-BE49-F238E27FC236}">
                <a16:creationId xmlns:a16="http://schemas.microsoft.com/office/drawing/2014/main" id="{17252151-C6D2-4333-AB68-5D4A34E4C238}"/>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243418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F1A2-4886-42AA-A0B5-9609DD4EF0B6}"/>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1287E21F-F88E-495F-AA80-A97104790F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35C89AF4-6BBA-418F-8967-48353CDC72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DFB7204D-5D98-4AD9-9710-8455AFB45BF9}"/>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6" name="Footer Placeholder 5">
            <a:extLst>
              <a:ext uri="{FF2B5EF4-FFF2-40B4-BE49-F238E27FC236}">
                <a16:creationId xmlns:a16="http://schemas.microsoft.com/office/drawing/2014/main" id="{0E24A47F-283A-4194-BD1B-4C997B2E69C9}"/>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7" name="Slide Number Placeholder 6">
            <a:extLst>
              <a:ext uri="{FF2B5EF4-FFF2-40B4-BE49-F238E27FC236}">
                <a16:creationId xmlns:a16="http://schemas.microsoft.com/office/drawing/2014/main" id="{7FE51D4F-AC4B-47A0-B180-B29639CC7055}"/>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3036805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1C67-92E0-47D8-8A36-3C18B05EA763}"/>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435CB9CA-553E-4187-8DDE-0A0E2DE02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EB0DD-024D-4D23-94E9-E02840E18B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2B562276-2C8D-499F-8929-F6473B53FE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0E754B-76A3-4695-9637-53F819E4D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5006F8A0-A2ED-41A5-A2AD-785FB72A95B8}"/>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8" name="Footer Placeholder 7">
            <a:extLst>
              <a:ext uri="{FF2B5EF4-FFF2-40B4-BE49-F238E27FC236}">
                <a16:creationId xmlns:a16="http://schemas.microsoft.com/office/drawing/2014/main" id="{F72CDBE5-8797-42AF-A1C7-D7A21096F1AE}"/>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9" name="Slide Number Placeholder 8">
            <a:extLst>
              <a:ext uri="{FF2B5EF4-FFF2-40B4-BE49-F238E27FC236}">
                <a16:creationId xmlns:a16="http://schemas.microsoft.com/office/drawing/2014/main" id="{1FE4EEA2-BEBE-437A-9E1A-BD05C7BC63E1}"/>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257944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9FF-55A9-4264-A211-9C6811DC72BC}"/>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DD4413E4-C9F2-471C-BA18-7D10DC5B6924}"/>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4" name="Footer Placeholder 3">
            <a:extLst>
              <a:ext uri="{FF2B5EF4-FFF2-40B4-BE49-F238E27FC236}">
                <a16:creationId xmlns:a16="http://schemas.microsoft.com/office/drawing/2014/main" id="{08CE10C7-863E-4E42-84A4-217A959172E4}"/>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5" name="Slide Number Placeholder 4">
            <a:extLst>
              <a:ext uri="{FF2B5EF4-FFF2-40B4-BE49-F238E27FC236}">
                <a16:creationId xmlns:a16="http://schemas.microsoft.com/office/drawing/2014/main" id="{9FB5802A-CE8F-48D0-95C0-73FB0A7F8A92}"/>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84735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8F99B0-29DB-4719-9F8F-4929BCDFFF4C}"/>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3" name="Footer Placeholder 2">
            <a:extLst>
              <a:ext uri="{FF2B5EF4-FFF2-40B4-BE49-F238E27FC236}">
                <a16:creationId xmlns:a16="http://schemas.microsoft.com/office/drawing/2014/main" id="{EBE0B30C-96C7-4425-94D0-6AA7D1671B45}"/>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4" name="Slide Number Placeholder 3">
            <a:extLst>
              <a:ext uri="{FF2B5EF4-FFF2-40B4-BE49-F238E27FC236}">
                <a16:creationId xmlns:a16="http://schemas.microsoft.com/office/drawing/2014/main" id="{09B04A0C-9BCC-4675-9528-C4EDBB503709}"/>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12943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586E-32D7-445A-B3C0-AE4B594D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FAD2627E-5B96-4C1A-B051-7896E0AA5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9A96982C-26CE-44C9-A20D-18F9251E8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93B01-427A-4928-8712-ACA3A7BAC122}"/>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6" name="Footer Placeholder 5">
            <a:extLst>
              <a:ext uri="{FF2B5EF4-FFF2-40B4-BE49-F238E27FC236}">
                <a16:creationId xmlns:a16="http://schemas.microsoft.com/office/drawing/2014/main" id="{8E30F359-12E3-42DA-9965-54CD7C6191DE}"/>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7" name="Slide Number Placeholder 6">
            <a:extLst>
              <a:ext uri="{FF2B5EF4-FFF2-40B4-BE49-F238E27FC236}">
                <a16:creationId xmlns:a16="http://schemas.microsoft.com/office/drawing/2014/main" id="{01B2C3FC-526A-4777-AE4A-3A8C61871249}"/>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12722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5F88-7D1E-4FAC-BF77-0E1D3E30E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9EA53A38-6F6A-4185-919D-01EC350EF0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A9B6C45E-90DF-4744-AB62-1834DF501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3927D-433F-4A42-8D6C-4CFEE9600980}"/>
              </a:ext>
            </a:extLst>
          </p:cNvPr>
          <p:cNvSpPr>
            <a:spLocks noGrp="1"/>
          </p:cNvSpPr>
          <p:nvPr>
            <p:ph type="dt" sz="half" idx="10"/>
          </p:nvPr>
        </p:nvSpPr>
        <p:spPr>
          <a:xfrm>
            <a:off x="838200" y="6356350"/>
            <a:ext cx="2743200" cy="365125"/>
          </a:xfrm>
          <a:prstGeom prst="rect">
            <a:avLst/>
          </a:prstGeom>
        </p:spPr>
        <p:txBody>
          <a:bodyPr/>
          <a:lstStyle/>
          <a:p>
            <a:fld id="{3F5A4D7A-B8B1-4B93-84C8-2FB2CDB6FF7E}" type="datetimeFigureOut">
              <a:rPr lang="en-BE" smtClean="0"/>
              <a:t>03/10/2021</a:t>
            </a:fld>
            <a:endParaRPr lang="en-BE"/>
          </a:p>
        </p:txBody>
      </p:sp>
      <p:sp>
        <p:nvSpPr>
          <p:cNvPr id="6" name="Footer Placeholder 5">
            <a:extLst>
              <a:ext uri="{FF2B5EF4-FFF2-40B4-BE49-F238E27FC236}">
                <a16:creationId xmlns:a16="http://schemas.microsoft.com/office/drawing/2014/main" id="{1CC8CEDC-BE2C-441A-AC1F-5DE7E17C78DC}"/>
              </a:ext>
            </a:extLst>
          </p:cNvPr>
          <p:cNvSpPr>
            <a:spLocks noGrp="1"/>
          </p:cNvSpPr>
          <p:nvPr>
            <p:ph type="ftr" sz="quarter" idx="11"/>
          </p:nvPr>
        </p:nvSpPr>
        <p:spPr>
          <a:xfrm>
            <a:off x="4038600" y="6356350"/>
            <a:ext cx="4114800" cy="365125"/>
          </a:xfrm>
          <a:prstGeom prst="rect">
            <a:avLst/>
          </a:prstGeom>
        </p:spPr>
        <p:txBody>
          <a:bodyPr/>
          <a:lstStyle/>
          <a:p>
            <a:endParaRPr lang="en-BE"/>
          </a:p>
        </p:txBody>
      </p:sp>
      <p:sp>
        <p:nvSpPr>
          <p:cNvPr id="7" name="Slide Number Placeholder 6">
            <a:extLst>
              <a:ext uri="{FF2B5EF4-FFF2-40B4-BE49-F238E27FC236}">
                <a16:creationId xmlns:a16="http://schemas.microsoft.com/office/drawing/2014/main" id="{D968BF19-2E5D-4CA9-A34F-71EFB6FB026D}"/>
              </a:ext>
            </a:extLst>
          </p:cNvPr>
          <p:cNvSpPr>
            <a:spLocks noGrp="1"/>
          </p:cNvSpPr>
          <p:nvPr>
            <p:ph type="sldNum" sz="quarter" idx="12"/>
          </p:nvPr>
        </p:nvSpPr>
        <p:spPr>
          <a:xfrm>
            <a:off x="8610600" y="6356350"/>
            <a:ext cx="2743200" cy="365125"/>
          </a:xfrm>
          <a:prstGeom prst="rect">
            <a:avLst/>
          </a:prstGeom>
        </p:spPr>
        <p:txBody>
          <a:bodyPr/>
          <a:lstStyle/>
          <a:p>
            <a:fld id="{1C7CC2E0-255B-4F96-9034-011427FB2BCB}" type="slidenum">
              <a:rPr lang="en-BE" smtClean="0"/>
              <a:t>‹Nº›</a:t>
            </a:fld>
            <a:endParaRPr lang="en-BE"/>
          </a:p>
        </p:txBody>
      </p:sp>
    </p:spTree>
    <p:extLst>
      <p:ext uri="{BB962C8B-B14F-4D97-AF65-F5344CB8AC3E}">
        <p14:creationId xmlns:p14="http://schemas.microsoft.com/office/powerpoint/2010/main" val="374374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B986F9-91B9-4C42-A028-6D75DB8CFCDC}"/>
              </a:ext>
            </a:extLst>
          </p:cNvPr>
          <p:cNvSpPr/>
          <p:nvPr userDrawn="1"/>
        </p:nvSpPr>
        <p:spPr>
          <a:xfrm>
            <a:off x="0" y="0"/>
            <a:ext cx="12192000"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Placeholder 1">
            <a:extLst>
              <a:ext uri="{FF2B5EF4-FFF2-40B4-BE49-F238E27FC236}">
                <a16:creationId xmlns:a16="http://schemas.microsoft.com/office/drawing/2014/main" id="{9DA92945-5940-4CC2-B25F-ECDA070BC9F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6152164F-3BF2-4060-BEB9-9963FAA171A4}"/>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pic>
        <p:nvPicPr>
          <p:cNvPr id="8" name="Picture 7" descr="Map&#10;&#10;Description automatically generated with low confidence">
            <a:extLst>
              <a:ext uri="{FF2B5EF4-FFF2-40B4-BE49-F238E27FC236}">
                <a16:creationId xmlns:a16="http://schemas.microsoft.com/office/drawing/2014/main" id="{B6AA19CB-8F21-48C6-AAF9-EE05AE3162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19264" y="0"/>
            <a:ext cx="1372736" cy="1325563"/>
          </a:xfrm>
          <a:prstGeom prst="rect">
            <a:avLst/>
          </a:prstGeom>
        </p:spPr>
      </p:pic>
      <p:pic>
        <p:nvPicPr>
          <p:cNvPr id="9" name="Picture 8" descr="Text&#10;&#10;Description automatically generated">
            <a:extLst>
              <a:ext uri="{FF2B5EF4-FFF2-40B4-BE49-F238E27FC236}">
                <a16:creationId xmlns:a16="http://schemas.microsoft.com/office/drawing/2014/main" id="{F483A985-6A7B-4385-A844-3EAE497272A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9" y="6286911"/>
            <a:ext cx="2709862" cy="564085"/>
          </a:xfrm>
          <a:prstGeom prst="rect">
            <a:avLst/>
          </a:prstGeom>
        </p:spPr>
      </p:pic>
      <p:pic>
        <p:nvPicPr>
          <p:cNvPr id="10" name="Picture 9" descr="Logo, icon&#10;&#10;Description automatically generated">
            <a:extLst>
              <a:ext uri="{FF2B5EF4-FFF2-40B4-BE49-F238E27FC236}">
                <a16:creationId xmlns:a16="http://schemas.microsoft.com/office/drawing/2014/main" id="{418D125C-0591-45B7-97FE-06AA725FFEB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12911" y="6413555"/>
            <a:ext cx="1320800" cy="310796"/>
          </a:xfrm>
          <a:prstGeom prst="rect">
            <a:avLst/>
          </a:prstGeom>
        </p:spPr>
      </p:pic>
    </p:spTree>
    <p:extLst>
      <p:ext uri="{BB962C8B-B14F-4D97-AF65-F5344CB8AC3E}">
        <p14:creationId xmlns:p14="http://schemas.microsoft.com/office/powerpoint/2010/main" val="3948198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sativum.es/"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B92D-4043-4125-97CD-5B9205B2D4EB}"/>
              </a:ext>
            </a:extLst>
          </p:cNvPr>
          <p:cNvSpPr>
            <a:spLocks noGrp="1"/>
          </p:cNvSpPr>
          <p:nvPr>
            <p:ph type="ctrTitle"/>
          </p:nvPr>
        </p:nvSpPr>
        <p:spPr>
          <a:xfrm>
            <a:off x="6096006" y="728897"/>
            <a:ext cx="5452529" cy="3728614"/>
          </a:xfrm>
        </p:spPr>
        <p:txBody>
          <a:bodyPr anchor="t">
            <a:normAutofit/>
          </a:bodyPr>
          <a:lstStyle/>
          <a:p>
            <a:pPr algn="r"/>
            <a:r>
              <a:rPr lang="en-GB" sz="5200" dirty="0">
                <a:solidFill>
                  <a:srgbClr val="FFFFFF"/>
                </a:solidFill>
              </a:rPr>
              <a:t>EO products and needs for implementing a CAP crop monitoring  system</a:t>
            </a:r>
          </a:p>
        </p:txBody>
      </p:sp>
      <p:sp>
        <p:nvSpPr>
          <p:cNvPr id="3" name="Subtitle 2">
            <a:extLst>
              <a:ext uri="{FF2B5EF4-FFF2-40B4-BE49-F238E27FC236}">
                <a16:creationId xmlns:a16="http://schemas.microsoft.com/office/drawing/2014/main" id="{4AEE2BEE-961D-4835-B67B-CFDA4E18BE06}"/>
              </a:ext>
            </a:extLst>
          </p:cNvPr>
          <p:cNvSpPr>
            <a:spLocks noGrp="1"/>
          </p:cNvSpPr>
          <p:nvPr>
            <p:ph type="subTitle" idx="1"/>
          </p:nvPr>
        </p:nvSpPr>
        <p:spPr>
          <a:xfrm>
            <a:off x="6099055" y="4629217"/>
            <a:ext cx="5449479" cy="1499873"/>
          </a:xfrm>
        </p:spPr>
        <p:txBody>
          <a:bodyPr anchor="b">
            <a:normAutofit/>
          </a:bodyPr>
          <a:lstStyle/>
          <a:p>
            <a:pPr algn="r"/>
            <a:r>
              <a:rPr lang="en-GB">
                <a:solidFill>
                  <a:srgbClr val="FFFFFF"/>
                </a:solidFill>
              </a:rPr>
              <a:t>David A. Nafría</a:t>
            </a:r>
          </a:p>
          <a:p>
            <a:pPr algn="r"/>
            <a:r>
              <a:rPr lang="en-GB">
                <a:solidFill>
                  <a:srgbClr val="FFFFFF"/>
                </a:solidFill>
              </a:rPr>
              <a:t>ITACyL (Spain)</a:t>
            </a:r>
          </a:p>
        </p:txBody>
      </p:sp>
      <p:pic>
        <p:nvPicPr>
          <p:cNvPr id="7" name="Picture 6" descr="Map&#10;&#10;Description automatically generated with low confidence">
            <a:extLst>
              <a:ext uri="{FF2B5EF4-FFF2-40B4-BE49-F238E27FC236}">
                <a16:creationId xmlns:a16="http://schemas.microsoft.com/office/drawing/2014/main" id="{0126F1FB-E416-4557-999B-491E4B0ED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5" y="639489"/>
            <a:ext cx="5777563" cy="5579021"/>
          </a:xfrm>
          <a:prstGeom prst="rect">
            <a:avLst/>
          </a:prstGeom>
        </p:spPr>
      </p:pic>
    </p:spTree>
    <p:extLst>
      <p:ext uri="{BB962C8B-B14F-4D97-AF65-F5344CB8AC3E}">
        <p14:creationId xmlns:p14="http://schemas.microsoft.com/office/powerpoint/2010/main" val="2788535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AE83452-2C32-4DCD-9303-0779C97D6107}"/>
              </a:ext>
            </a:extLst>
          </p:cNvPr>
          <p:cNvPicPr>
            <a:picLocks noChangeAspect="1"/>
          </p:cNvPicPr>
          <p:nvPr/>
        </p:nvPicPr>
        <p:blipFill rotWithShape="1">
          <a:blip r:embed="rId2">
            <a:extLst>
              <a:ext uri="{28A0092B-C50C-407E-A947-70E740481C1C}">
                <a14:useLocalDpi xmlns:a14="http://schemas.microsoft.com/office/drawing/2010/main" val="0"/>
              </a:ext>
            </a:extLst>
          </a:blip>
          <a:srcRect l="11095" r="1" b="1"/>
          <a:stretch/>
        </p:blipFill>
        <p:spPr>
          <a:xfrm>
            <a:off x="20" y="1282"/>
            <a:ext cx="12191980" cy="6856718"/>
          </a:xfrm>
          <a:prstGeom prst="rect">
            <a:avLst/>
          </a:prstGeom>
        </p:spPr>
      </p:pic>
    </p:spTree>
    <p:extLst>
      <p:ext uri="{BB962C8B-B14F-4D97-AF65-F5344CB8AC3E}">
        <p14:creationId xmlns:p14="http://schemas.microsoft.com/office/powerpoint/2010/main" val="268192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4">
            <a:extLst>
              <a:ext uri="{FF2B5EF4-FFF2-40B4-BE49-F238E27FC236}">
                <a16:creationId xmlns:a16="http://schemas.microsoft.com/office/drawing/2014/main" id="{A563751E-38A2-4526-93EB-3053F3EFF902}"/>
              </a:ext>
            </a:extLst>
          </p:cNvPr>
          <p:cNvSpPr txBox="1">
            <a:spLocks/>
          </p:cNvSpPr>
          <p:nvPr/>
        </p:nvSpPr>
        <p:spPr>
          <a:xfrm>
            <a:off x="5379723" y="848446"/>
            <a:ext cx="6788079" cy="2589598"/>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27037" lvl="1" indent="-358766">
              <a:spcAft>
                <a:spcPts val="264"/>
              </a:spcAft>
              <a:buFont typeface="Courier New" panose="02070309020205020404" pitchFamily="49" charset="0"/>
              <a:buChar char="o"/>
              <a:defRPr/>
            </a:pPr>
            <a:r>
              <a:rPr lang="en-GB" sz="2000" dirty="0">
                <a:solidFill>
                  <a:schemeClr val="bg1"/>
                </a:solidFill>
              </a:rPr>
              <a:t>Agricultural research and innovation public entity </a:t>
            </a:r>
          </a:p>
          <a:p>
            <a:pPr marL="527037" lvl="1" indent="-358766">
              <a:spcAft>
                <a:spcPts val="264"/>
              </a:spcAft>
              <a:buFont typeface="Courier New" panose="02070309020205020404" pitchFamily="49" charset="0"/>
              <a:buChar char="o"/>
              <a:defRPr/>
            </a:pPr>
            <a:r>
              <a:rPr lang="en-GB" sz="2000" dirty="0">
                <a:solidFill>
                  <a:schemeClr val="bg1"/>
                </a:solidFill>
              </a:rPr>
              <a:t>Two teams specialized in Geo-technologies for agriculture </a:t>
            </a:r>
          </a:p>
          <a:p>
            <a:pPr marL="984237" lvl="3" indent="-358766">
              <a:spcAft>
                <a:spcPts val="264"/>
              </a:spcAft>
              <a:buFont typeface="Wingdings" panose="05000000000000000000" pitchFamily="2" charset="2"/>
              <a:buChar char="ü"/>
              <a:defRPr/>
            </a:pPr>
            <a:r>
              <a:rPr lang="en-GB" sz="2000" dirty="0">
                <a:solidFill>
                  <a:schemeClr val="bg1"/>
                </a:solidFill>
              </a:rPr>
              <a:t>Research and Innovation: Earth Observation, agrometeorology and soil science, crop modelling, GNSS</a:t>
            </a:r>
          </a:p>
          <a:p>
            <a:pPr marL="984237" lvl="3" indent="-358766">
              <a:spcAft>
                <a:spcPts val="264"/>
              </a:spcAft>
              <a:buFont typeface="Wingdings" panose="05000000000000000000" pitchFamily="2" charset="2"/>
              <a:buChar char="ü"/>
              <a:defRPr/>
            </a:pPr>
            <a:r>
              <a:rPr lang="en-GB" sz="2000" dirty="0">
                <a:solidFill>
                  <a:schemeClr val="bg1"/>
                </a:solidFill>
              </a:rPr>
              <a:t>CAP support: LPIS upkeeping, OTSC and </a:t>
            </a:r>
            <a:r>
              <a:rPr lang="en-GB" sz="2000" dirty="0" err="1">
                <a:solidFill>
                  <a:schemeClr val="bg1"/>
                </a:solidFill>
              </a:rPr>
              <a:t>CbM</a:t>
            </a:r>
            <a:endParaRPr lang="en-GB" sz="2000" dirty="0">
              <a:solidFill>
                <a:schemeClr val="bg1"/>
              </a:solidFill>
            </a:endParaRPr>
          </a:p>
        </p:txBody>
      </p:sp>
      <p:pic>
        <p:nvPicPr>
          <p:cNvPr id="3" name="Picture 2" descr="Image result for castile and leon">
            <a:extLst>
              <a:ext uri="{FF2B5EF4-FFF2-40B4-BE49-F238E27FC236}">
                <a16:creationId xmlns:a16="http://schemas.microsoft.com/office/drawing/2014/main" id="{5032600C-A47C-4A3A-9A61-B249C46B1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407" y="4127625"/>
            <a:ext cx="3181579" cy="273037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530884B1-6F6B-4A89-A276-DB895BC346C3}"/>
              </a:ext>
            </a:extLst>
          </p:cNvPr>
          <p:cNvSpPr/>
          <p:nvPr/>
        </p:nvSpPr>
        <p:spPr>
          <a:xfrm>
            <a:off x="355671" y="821324"/>
            <a:ext cx="5048250" cy="54226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200"/>
          </a:p>
        </p:txBody>
      </p:sp>
      <p:sp>
        <p:nvSpPr>
          <p:cNvPr id="6" name="Rectángulo 5">
            <a:extLst>
              <a:ext uri="{FF2B5EF4-FFF2-40B4-BE49-F238E27FC236}">
                <a16:creationId xmlns:a16="http://schemas.microsoft.com/office/drawing/2014/main" id="{B996E22F-ED08-4B33-9EF2-AF18FFBF0789}"/>
              </a:ext>
            </a:extLst>
          </p:cNvPr>
          <p:cNvSpPr/>
          <p:nvPr/>
        </p:nvSpPr>
        <p:spPr>
          <a:xfrm>
            <a:off x="641421" y="1015552"/>
            <a:ext cx="4472421" cy="10250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s-ES" sz="2400" dirty="0" err="1"/>
              <a:t>National</a:t>
            </a:r>
            <a:r>
              <a:rPr lang="es-ES" sz="2400" dirty="0"/>
              <a:t> </a:t>
            </a:r>
            <a:r>
              <a:rPr lang="es-ES" sz="2400" dirty="0" err="1"/>
              <a:t>Ministry</a:t>
            </a:r>
            <a:r>
              <a:rPr lang="es-ES" sz="2400" dirty="0"/>
              <a:t> </a:t>
            </a:r>
            <a:r>
              <a:rPr lang="es-ES" sz="2400" dirty="0" err="1"/>
              <a:t>of</a:t>
            </a:r>
            <a:r>
              <a:rPr lang="es-ES" sz="2400" dirty="0"/>
              <a:t> </a:t>
            </a:r>
            <a:r>
              <a:rPr lang="es-ES" sz="2400" dirty="0" err="1"/>
              <a:t>Agriculture</a:t>
            </a:r>
            <a:endParaRPr lang="en-US" sz="2400" dirty="0"/>
          </a:p>
        </p:txBody>
      </p:sp>
      <p:sp>
        <p:nvSpPr>
          <p:cNvPr id="7" name="CuadroTexto 6">
            <a:extLst>
              <a:ext uri="{FF2B5EF4-FFF2-40B4-BE49-F238E27FC236}">
                <a16:creationId xmlns:a16="http://schemas.microsoft.com/office/drawing/2014/main" id="{5DDF3118-684B-4477-BA44-D1750046AAC8}"/>
              </a:ext>
            </a:extLst>
          </p:cNvPr>
          <p:cNvSpPr txBox="1"/>
          <p:nvPr/>
        </p:nvSpPr>
        <p:spPr>
          <a:xfrm>
            <a:off x="1516956" y="1518883"/>
            <a:ext cx="2721348" cy="369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FEGA (Coordinating body)</a:t>
            </a:r>
          </a:p>
        </p:txBody>
      </p:sp>
      <p:grpSp>
        <p:nvGrpSpPr>
          <p:cNvPr id="8" name="Grupo 7">
            <a:extLst>
              <a:ext uri="{FF2B5EF4-FFF2-40B4-BE49-F238E27FC236}">
                <a16:creationId xmlns:a16="http://schemas.microsoft.com/office/drawing/2014/main" id="{E26AAE76-BF1D-410D-9C20-B1BD514A0E20}"/>
              </a:ext>
            </a:extLst>
          </p:cNvPr>
          <p:cNvGrpSpPr/>
          <p:nvPr/>
        </p:nvGrpSpPr>
        <p:grpSpPr>
          <a:xfrm>
            <a:off x="1536545" y="2715493"/>
            <a:ext cx="2917821" cy="3414603"/>
            <a:chOff x="8159293" y="2272548"/>
            <a:chExt cx="2692666" cy="3366205"/>
          </a:xfrm>
        </p:grpSpPr>
        <p:sp>
          <p:nvSpPr>
            <p:cNvPr id="9" name="Rectángulo 8">
              <a:extLst>
                <a:ext uri="{FF2B5EF4-FFF2-40B4-BE49-F238E27FC236}">
                  <a16:creationId xmlns:a16="http://schemas.microsoft.com/office/drawing/2014/main" id="{DAF55E1F-CAB0-41E4-830C-E559FE7CDEE1}"/>
                </a:ext>
              </a:extLst>
            </p:cNvPr>
            <p:cNvSpPr/>
            <p:nvPr/>
          </p:nvSpPr>
          <p:spPr>
            <a:xfrm>
              <a:off x="8366454" y="2482366"/>
              <a:ext cx="2485505" cy="3156387"/>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endParaRPr lang="en-US" dirty="0"/>
            </a:p>
          </p:txBody>
        </p:sp>
        <p:sp>
          <p:nvSpPr>
            <p:cNvPr id="10" name="Rectángulo 9">
              <a:extLst>
                <a:ext uri="{FF2B5EF4-FFF2-40B4-BE49-F238E27FC236}">
                  <a16:creationId xmlns:a16="http://schemas.microsoft.com/office/drawing/2014/main" id="{9598DC76-A630-4031-AC31-DFBC84073D5B}"/>
                </a:ext>
              </a:extLst>
            </p:cNvPr>
            <p:cNvSpPr/>
            <p:nvPr/>
          </p:nvSpPr>
          <p:spPr>
            <a:xfrm>
              <a:off x="8255851" y="2365572"/>
              <a:ext cx="2485505" cy="3156387"/>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endParaRPr lang="en-US" dirty="0"/>
            </a:p>
          </p:txBody>
        </p:sp>
        <p:sp>
          <p:nvSpPr>
            <p:cNvPr id="11" name="Rectángulo 10">
              <a:extLst>
                <a:ext uri="{FF2B5EF4-FFF2-40B4-BE49-F238E27FC236}">
                  <a16:creationId xmlns:a16="http://schemas.microsoft.com/office/drawing/2014/main" id="{58A25E07-4DE4-49B2-82F8-0FDF0283512E}"/>
                </a:ext>
              </a:extLst>
            </p:cNvPr>
            <p:cNvSpPr/>
            <p:nvPr/>
          </p:nvSpPr>
          <p:spPr>
            <a:xfrm>
              <a:off x="8159293" y="2272548"/>
              <a:ext cx="2485505" cy="3156387"/>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endParaRPr lang="en-US" dirty="0"/>
            </a:p>
          </p:txBody>
        </p:sp>
      </p:grpSp>
      <p:sp>
        <p:nvSpPr>
          <p:cNvPr id="12" name="Rectángulo 11">
            <a:extLst>
              <a:ext uri="{FF2B5EF4-FFF2-40B4-BE49-F238E27FC236}">
                <a16:creationId xmlns:a16="http://schemas.microsoft.com/office/drawing/2014/main" id="{C68043B7-557F-4F47-9CDE-454E9F9724B5}"/>
              </a:ext>
            </a:extLst>
          </p:cNvPr>
          <p:cNvSpPr/>
          <p:nvPr/>
        </p:nvSpPr>
        <p:spPr>
          <a:xfrm>
            <a:off x="1447536" y="2661141"/>
            <a:ext cx="2646681" cy="31205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t>Castilla y León Ministry of Agriculture</a:t>
            </a:r>
          </a:p>
        </p:txBody>
      </p:sp>
      <p:sp>
        <p:nvSpPr>
          <p:cNvPr id="13" name="CuadroTexto 12">
            <a:extLst>
              <a:ext uri="{FF2B5EF4-FFF2-40B4-BE49-F238E27FC236}">
                <a16:creationId xmlns:a16="http://schemas.microsoft.com/office/drawing/2014/main" id="{90AD9B44-0761-476A-8CD0-4FC449EFF1C4}"/>
              </a:ext>
            </a:extLst>
          </p:cNvPr>
          <p:cNvSpPr txBox="1"/>
          <p:nvPr/>
        </p:nvSpPr>
        <p:spPr>
          <a:xfrm>
            <a:off x="1777540" y="3397016"/>
            <a:ext cx="197271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DG Common Agricultural Policy.</a:t>
            </a:r>
          </a:p>
        </p:txBody>
      </p:sp>
      <p:sp>
        <p:nvSpPr>
          <p:cNvPr id="14" name="CuadroTexto 13">
            <a:extLst>
              <a:ext uri="{FF2B5EF4-FFF2-40B4-BE49-F238E27FC236}">
                <a16:creationId xmlns:a16="http://schemas.microsoft.com/office/drawing/2014/main" id="{E14D4F5A-311A-461F-94F7-F89C8E33F918}"/>
              </a:ext>
            </a:extLst>
          </p:cNvPr>
          <p:cNvSpPr txBox="1"/>
          <p:nvPr/>
        </p:nvSpPr>
        <p:spPr>
          <a:xfrm>
            <a:off x="1807176" y="4641610"/>
            <a:ext cx="197271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DG Agricultural Technological Institute(ITACyL)</a:t>
            </a:r>
          </a:p>
        </p:txBody>
      </p:sp>
      <p:cxnSp>
        <p:nvCxnSpPr>
          <p:cNvPr id="15" name="Conector angular 10">
            <a:extLst>
              <a:ext uri="{FF2B5EF4-FFF2-40B4-BE49-F238E27FC236}">
                <a16:creationId xmlns:a16="http://schemas.microsoft.com/office/drawing/2014/main" id="{F3807100-7C87-4C14-8FD4-27DFAA14C5F2}"/>
              </a:ext>
            </a:extLst>
          </p:cNvPr>
          <p:cNvCxnSpPr>
            <a:cxnSpLocks/>
            <a:endCxn id="13" idx="1"/>
          </p:cNvCxnSpPr>
          <p:nvPr/>
        </p:nvCxnSpPr>
        <p:spPr>
          <a:xfrm rot="16200000" flipH="1">
            <a:off x="1345271" y="3287912"/>
            <a:ext cx="708957" cy="15558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2">
            <a:extLst>
              <a:ext uri="{FF2B5EF4-FFF2-40B4-BE49-F238E27FC236}">
                <a16:creationId xmlns:a16="http://schemas.microsoft.com/office/drawing/2014/main" id="{3DAFA8B7-21ED-44ED-BD22-C79B105391C0}"/>
              </a:ext>
            </a:extLst>
          </p:cNvPr>
          <p:cNvCxnSpPr>
            <a:cxnSpLocks/>
          </p:cNvCxnSpPr>
          <p:nvPr/>
        </p:nvCxnSpPr>
        <p:spPr>
          <a:xfrm rot="16200000" flipH="1">
            <a:off x="1199618" y="4317437"/>
            <a:ext cx="1061750" cy="217070"/>
          </a:xfrm>
          <a:prstGeom prst="bentConnector3">
            <a:avLst>
              <a:gd name="adj1" fmla="val 9986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Flecha abajo 19">
            <a:extLst>
              <a:ext uri="{FF2B5EF4-FFF2-40B4-BE49-F238E27FC236}">
                <a16:creationId xmlns:a16="http://schemas.microsoft.com/office/drawing/2014/main" id="{2F668C1E-CD4B-46BD-8CD7-B4B3D76E4F9E}"/>
              </a:ext>
            </a:extLst>
          </p:cNvPr>
          <p:cNvSpPr/>
          <p:nvPr/>
        </p:nvSpPr>
        <p:spPr>
          <a:xfrm>
            <a:off x="2467167" y="2143245"/>
            <a:ext cx="820929" cy="483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a:extLst>
              <a:ext uri="{FF2B5EF4-FFF2-40B4-BE49-F238E27FC236}">
                <a16:creationId xmlns:a16="http://schemas.microsoft.com/office/drawing/2014/main" id="{CFF11002-7518-4AE0-AA4E-6C22484E5FC3}"/>
              </a:ext>
            </a:extLst>
          </p:cNvPr>
          <p:cNvSpPr/>
          <p:nvPr/>
        </p:nvSpPr>
        <p:spPr>
          <a:xfrm>
            <a:off x="7447206" y="3337117"/>
            <a:ext cx="3682657"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dirty="0"/>
              <a:t>Castile and León is the 12</a:t>
            </a:r>
            <a:r>
              <a:rPr lang="en-US" baseline="30000" dirty="0"/>
              <a:t>th</a:t>
            </a:r>
            <a:r>
              <a:rPr lang="en-US" dirty="0"/>
              <a:t> largest EAGF paying agency in Europe.</a:t>
            </a:r>
          </a:p>
          <a:p>
            <a:pPr algn="ctr"/>
            <a:r>
              <a:rPr lang="en-US" dirty="0"/>
              <a:t>94,000 km2</a:t>
            </a:r>
            <a:endParaRPr lang="es-ES" dirty="0"/>
          </a:p>
        </p:txBody>
      </p:sp>
      <p:sp>
        <p:nvSpPr>
          <p:cNvPr id="19" name="CuadroTexto 18">
            <a:extLst>
              <a:ext uri="{FF2B5EF4-FFF2-40B4-BE49-F238E27FC236}">
                <a16:creationId xmlns:a16="http://schemas.microsoft.com/office/drawing/2014/main" id="{6C91F2A0-AEE7-4913-B72D-D6499C67ED12}"/>
              </a:ext>
            </a:extLst>
          </p:cNvPr>
          <p:cNvSpPr txBox="1"/>
          <p:nvPr/>
        </p:nvSpPr>
        <p:spPr>
          <a:xfrm>
            <a:off x="7174439" y="492332"/>
            <a:ext cx="3198646" cy="523220"/>
          </a:xfrm>
          <a:prstGeom prst="rect">
            <a:avLst/>
          </a:prstGeom>
          <a:noFill/>
        </p:spPr>
        <p:txBody>
          <a:bodyPr wrap="square" rtlCol="0">
            <a:spAutoFit/>
          </a:bodyPr>
          <a:lstStyle/>
          <a:p>
            <a:r>
              <a:rPr lang="en-US" sz="2800" b="1" dirty="0">
                <a:solidFill>
                  <a:schemeClr val="bg1"/>
                </a:solidFill>
                <a:latin typeface="+mj-lt"/>
              </a:rPr>
              <a:t>About ITACyL (Spain)</a:t>
            </a:r>
          </a:p>
        </p:txBody>
      </p:sp>
    </p:spTree>
    <p:extLst>
      <p:ext uri="{BB962C8B-B14F-4D97-AF65-F5344CB8AC3E}">
        <p14:creationId xmlns:p14="http://schemas.microsoft.com/office/powerpoint/2010/main" val="390513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D0CA0B3-5D00-4C85-81A9-BD5BAF940342}"/>
              </a:ext>
            </a:extLst>
          </p:cNvPr>
          <p:cNvSpPr txBox="1"/>
          <p:nvPr/>
        </p:nvSpPr>
        <p:spPr>
          <a:xfrm>
            <a:off x="2421707" y="-8964"/>
            <a:ext cx="7765280" cy="584775"/>
          </a:xfrm>
          <a:prstGeom prst="rect">
            <a:avLst/>
          </a:prstGeom>
          <a:noFill/>
        </p:spPr>
        <p:txBody>
          <a:bodyPr wrap="square" rtlCol="0">
            <a:spAutoFit/>
          </a:bodyPr>
          <a:lstStyle/>
          <a:p>
            <a:r>
              <a:rPr lang="en-US" sz="3200" b="1" dirty="0">
                <a:solidFill>
                  <a:schemeClr val="bg1"/>
                </a:solidFill>
                <a:latin typeface="+mj-lt"/>
              </a:rPr>
              <a:t>How did we get involved? Pre-CAP monitoring</a:t>
            </a:r>
          </a:p>
        </p:txBody>
      </p:sp>
      <p:pic>
        <p:nvPicPr>
          <p:cNvPr id="5" name="Imagen 4">
            <a:extLst>
              <a:ext uri="{FF2B5EF4-FFF2-40B4-BE49-F238E27FC236}">
                <a16:creationId xmlns:a16="http://schemas.microsoft.com/office/drawing/2014/main" id="{71D1559F-37C3-4BCB-B256-D5A99BEE787F}"/>
              </a:ext>
            </a:extLst>
          </p:cNvPr>
          <p:cNvPicPr>
            <a:picLocks noChangeAspect="1"/>
          </p:cNvPicPr>
          <p:nvPr/>
        </p:nvPicPr>
        <p:blipFill rotWithShape="1">
          <a:blip r:embed="rId3"/>
          <a:srcRect l="11711" r="17610"/>
          <a:stretch/>
        </p:blipFill>
        <p:spPr>
          <a:xfrm>
            <a:off x="194894" y="3286871"/>
            <a:ext cx="3402263" cy="2761813"/>
          </a:xfrm>
          <a:prstGeom prst="rect">
            <a:avLst/>
          </a:prstGeom>
          <a:effectLst>
            <a:outerShdw blurRad="50800" dist="38100" algn="l" rotWithShape="0">
              <a:prstClr val="black">
                <a:alpha val="40000"/>
              </a:prstClr>
            </a:outerShdw>
          </a:effectLst>
        </p:spPr>
      </p:pic>
      <p:sp>
        <p:nvSpPr>
          <p:cNvPr id="2" name="Flecha: a la derecha 1">
            <a:extLst>
              <a:ext uri="{FF2B5EF4-FFF2-40B4-BE49-F238E27FC236}">
                <a16:creationId xmlns:a16="http://schemas.microsoft.com/office/drawing/2014/main" id="{FE2CD9C6-4414-4E54-8F8D-145CF204FBA0}"/>
              </a:ext>
            </a:extLst>
          </p:cNvPr>
          <p:cNvSpPr/>
          <p:nvPr/>
        </p:nvSpPr>
        <p:spPr>
          <a:xfrm>
            <a:off x="204537" y="516346"/>
            <a:ext cx="11839074" cy="369332"/>
          </a:xfrm>
          <a:prstGeom prst="rightArrow">
            <a:avLst>
              <a:gd name="adj1" fmla="val 50000"/>
              <a:gd name="adj2" fmla="val 191844"/>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uadroTexto 2">
            <a:extLst>
              <a:ext uri="{FF2B5EF4-FFF2-40B4-BE49-F238E27FC236}">
                <a16:creationId xmlns:a16="http://schemas.microsoft.com/office/drawing/2014/main" id="{62434FED-1AD2-42DD-A623-EFEC2ECA79BF}"/>
              </a:ext>
            </a:extLst>
          </p:cNvPr>
          <p:cNvSpPr txBox="1"/>
          <p:nvPr/>
        </p:nvSpPr>
        <p:spPr>
          <a:xfrm>
            <a:off x="123920" y="809316"/>
            <a:ext cx="1399931"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2014 -2015</a:t>
            </a:r>
          </a:p>
        </p:txBody>
      </p:sp>
      <p:sp>
        <p:nvSpPr>
          <p:cNvPr id="6" name="CuadroTexto 5">
            <a:extLst>
              <a:ext uri="{FF2B5EF4-FFF2-40B4-BE49-F238E27FC236}">
                <a16:creationId xmlns:a16="http://schemas.microsoft.com/office/drawing/2014/main" id="{E453952D-B688-4038-8D66-EA97BDF13ED3}"/>
              </a:ext>
            </a:extLst>
          </p:cNvPr>
          <p:cNvSpPr txBox="1"/>
          <p:nvPr/>
        </p:nvSpPr>
        <p:spPr>
          <a:xfrm>
            <a:off x="70659" y="1191649"/>
            <a:ext cx="3971930" cy="1400383"/>
          </a:xfrm>
          <a:prstGeom prst="rect">
            <a:avLst/>
          </a:prstGeom>
          <a:noFill/>
        </p:spPr>
        <p:txBody>
          <a:bodyPr wrap="square" rtlCol="0">
            <a:spAutoFit/>
          </a:bodyPr>
          <a:lstStyle/>
          <a:p>
            <a:pPr marL="527037" indent="-358766">
              <a:spcAft>
                <a:spcPts val="264"/>
              </a:spcAft>
              <a:buFont typeface="Courier New" panose="02070309020205020404" pitchFamily="49" charset="0"/>
              <a:buChar char="o"/>
              <a:defRPr/>
            </a:pPr>
            <a:r>
              <a:rPr lang="en-US" sz="2000" dirty="0">
                <a:solidFill>
                  <a:schemeClr val="bg1"/>
                </a:solidFill>
              </a:rPr>
              <a:t>USDA (CDL) methodology.</a:t>
            </a:r>
          </a:p>
          <a:p>
            <a:pPr marL="527037" indent="-358766">
              <a:spcAft>
                <a:spcPts val="264"/>
              </a:spcAft>
              <a:buFont typeface="Courier New" panose="02070309020205020404" pitchFamily="49" charset="0"/>
              <a:buChar char="o"/>
              <a:defRPr/>
            </a:pPr>
            <a:r>
              <a:rPr lang="en-US" sz="2000" dirty="0">
                <a:solidFill>
                  <a:schemeClr val="bg1"/>
                </a:solidFill>
              </a:rPr>
              <a:t>Use of Deimos-1 and Landsat-8</a:t>
            </a:r>
          </a:p>
          <a:p>
            <a:pPr marL="527037" indent="-358766">
              <a:spcAft>
                <a:spcPts val="264"/>
              </a:spcAft>
              <a:buFont typeface="Courier New" panose="02070309020205020404" pitchFamily="49" charset="0"/>
              <a:buChar char="o"/>
              <a:defRPr/>
            </a:pPr>
            <a:r>
              <a:rPr lang="en-US" sz="2000" dirty="0">
                <a:solidFill>
                  <a:schemeClr val="bg1"/>
                </a:solidFill>
              </a:rPr>
              <a:t>First Crop Map Classification (</a:t>
            </a:r>
            <a:r>
              <a:rPr lang="en-US" sz="2000" dirty="0" err="1">
                <a:solidFill>
                  <a:schemeClr val="bg1"/>
                </a:solidFill>
              </a:rPr>
              <a:t>mcysncyl</a:t>
            </a:r>
            <a:r>
              <a:rPr lang="en-US" sz="2000" dirty="0">
                <a:solidFill>
                  <a:schemeClr val="bg1"/>
                </a:solidFill>
              </a:rPr>
              <a:t>)</a:t>
            </a:r>
          </a:p>
        </p:txBody>
      </p:sp>
      <p:sp>
        <p:nvSpPr>
          <p:cNvPr id="7" name="CuadroTexto 6">
            <a:extLst>
              <a:ext uri="{FF2B5EF4-FFF2-40B4-BE49-F238E27FC236}">
                <a16:creationId xmlns:a16="http://schemas.microsoft.com/office/drawing/2014/main" id="{EE37D49B-1E37-45DB-A723-EC1F83742118}"/>
              </a:ext>
            </a:extLst>
          </p:cNvPr>
          <p:cNvSpPr txBox="1"/>
          <p:nvPr/>
        </p:nvSpPr>
        <p:spPr>
          <a:xfrm>
            <a:off x="4257473" y="801890"/>
            <a:ext cx="1559127" cy="400110"/>
          </a:xfrm>
          <a:prstGeom prst="rect">
            <a:avLst/>
          </a:prstGeom>
          <a:noFill/>
        </p:spPr>
        <p:txBody>
          <a:bodyPr wrap="square" rtlCol="0">
            <a:spAutoFit/>
          </a:bodyPr>
          <a:lstStyle>
            <a:defPPr>
              <a:defRPr lang="es-ES"/>
            </a:defPPr>
            <a:lvl1pPr>
              <a:defRPr sz="2000" b="1">
                <a:solidFill>
                  <a:schemeClr val="accent5">
                    <a:lumMod val="75000"/>
                  </a:schemeClr>
                </a:solidFill>
                <a:effectLst>
                  <a:outerShdw blurRad="38100" dist="38100" dir="2700000" algn="tl">
                    <a:srgbClr val="000000">
                      <a:alpha val="43137"/>
                    </a:srgbClr>
                  </a:outerShdw>
                </a:effectLst>
              </a:defRPr>
            </a:lvl1pPr>
          </a:lstStyle>
          <a:p>
            <a:r>
              <a:rPr lang="en-US" dirty="0">
                <a:solidFill>
                  <a:schemeClr val="bg1"/>
                </a:solidFill>
              </a:rPr>
              <a:t>2016-2017</a:t>
            </a:r>
          </a:p>
        </p:txBody>
      </p:sp>
      <p:sp>
        <p:nvSpPr>
          <p:cNvPr id="8" name="CuadroTexto 7">
            <a:extLst>
              <a:ext uri="{FF2B5EF4-FFF2-40B4-BE49-F238E27FC236}">
                <a16:creationId xmlns:a16="http://schemas.microsoft.com/office/drawing/2014/main" id="{55E2B71D-F679-46C3-A39A-2735CABE6FD9}"/>
              </a:ext>
            </a:extLst>
          </p:cNvPr>
          <p:cNvSpPr txBox="1"/>
          <p:nvPr/>
        </p:nvSpPr>
        <p:spPr>
          <a:xfrm>
            <a:off x="3968036" y="1212097"/>
            <a:ext cx="3962805" cy="746358"/>
          </a:xfrm>
          <a:prstGeom prst="rect">
            <a:avLst/>
          </a:prstGeom>
          <a:noFill/>
        </p:spPr>
        <p:txBody>
          <a:bodyPr wrap="square" rtlCol="0">
            <a:spAutoFit/>
          </a:bodyPr>
          <a:lstStyle/>
          <a:p>
            <a:pPr marL="527037" indent="-358766">
              <a:spcAft>
                <a:spcPts val="264"/>
              </a:spcAft>
              <a:buFont typeface="Courier New" panose="02070309020205020404" pitchFamily="49" charset="0"/>
              <a:buChar char="o"/>
              <a:defRPr/>
            </a:pPr>
            <a:r>
              <a:rPr lang="en-US" sz="2000" b="1" dirty="0">
                <a:solidFill>
                  <a:schemeClr val="bg1"/>
                </a:solidFill>
              </a:rPr>
              <a:t>Sentinel-2 images availability</a:t>
            </a:r>
          </a:p>
          <a:p>
            <a:pPr marL="527037" indent="-358766">
              <a:spcAft>
                <a:spcPts val="264"/>
              </a:spcAft>
              <a:buFont typeface="Courier New" panose="02070309020205020404" pitchFamily="49" charset="0"/>
              <a:buChar char="o"/>
              <a:defRPr/>
            </a:pPr>
            <a:r>
              <a:rPr lang="en-US" sz="2000" dirty="0">
                <a:solidFill>
                  <a:schemeClr val="bg1"/>
                </a:solidFill>
              </a:rPr>
              <a:t>EC starts shifting towards </a:t>
            </a:r>
            <a:r>
              <a:rPr lang="en-US" sz="2000" dirty="0" err="1">
                <a:solidFill>
                  <a:schemeClr val="bg1"/>
                </a:solidFill>
              </a:rPr>
              <a:t>CbM</a:t>
            </a:r>
            <a:endParaRPr lang="en-US" sz="2000" dirty="0">
              <a:solidFill>
                <a:schemeClr val="bg1"/>
              </a:solidFill>
            </a:endParaRPr>
          </a:p>
        </p:txBody>
      </p:sp>
      <p:pic>
        <p:nvPicPr>
          <p:cNvPr id="10" name="Imagen 9">
            <a:extLst>
              <a:ext uri="{FF2B5EF4-FFF2-40B4-BE49-F238E27FC236}">
                <a16:creationId xmlns:a16="http://schemas.microsoft.com/office/drawing/2014/main" id="{DAB9F92D-8DA6-4859-AEF6-F5203A849B13}"/>
              </a:ext>
            </a:extLst>
          </p:cNvPr>
          <p:cNvPicPr>
            <a:picLocks noChangeAspect="1"/>
          </p:cNvPicPr>
          <p:nvPr/>
        </p:nvPicPr>
        <p:blipFill>
          <a:blip r:embed="rId4"/>
          <a:stretch>
            <a:fillRect/>
          </a:stretch>
        </p:blipFill>
        <p:spPr>
          <a:xfrm>
            <a:off x="2281872" y="5313236"/>
            <a:ext cx="1882110" cy="746358"/>
          </a:xfrm>
          <a:prstGeom prst="rect">
            <a:avLst/>
          </a:prstGeom>
          <a:effectLst>
            <a:outerShdw blurRad="50800" dist="38100" algn="l" rotWithShape="0">
              <a:prstClr val="black">
                <a:alpha val="40000"/>
              </a:prstClr>
            </a:outerShdw>
          </a:effectLst>
        </p:spPr>
      </p:pic>
      <p:pic>
        <p:nvPicPr>
          <p:cNvPr id="12" name="Picture 8" descr="Home">
            <a:extLst>
              <a:ext uri="{FF2B5EF4-FFF2-40B4-BE49-F238E27FC236}">
                <a16:creationId xmlns:a16="http://schemas.microsoft.com/office/drawing/2014/main" id="{8A2EF581-67E9-4DF2-B5CB-82B5ECC78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5596" y="4820154"/>
            <a:ext cx="2505538" cy="866261"/>
          </a:xfrm>
          <a:prstGeom prst="rect">
            <a:avLst/>
          </a:prstGeom>
          <a:solidFill>
            <a:schemeClr val="bg1"/>
          </a:solidFill>
          <a:effectLst>
            <a:outerShdw blurRad="50800" dist="38100" algn="l" rotWithShape="0">
              <a:prstClr val="black">
                <a:alpha val="40000"/>
              </a:prstClr>
            </a:outerShdw>
          </a:effectLst>
        </p:spPr>
      </p:pic>
      <p:sp>
        <p:nvSpPr>
          <p:cNvPr id="13" name="CuadroTexto 12">
            <a:extLst>
              <a:ext uri="{FF2B5EF4-FFF2-40B4-BE49-F238E27FC236}">
                <a16:creationId xmlns:a16="http://schemas.microsoft.com/office/drawing/2014/main" id="{24BF93BE-9DC7-493A-974C-DA75DFA23B87}"/>
              </a:ext>
            </a:extLst>
          </p:cNvPr>
          <p:cNvSpPr txBox="1"/>
          <p:nvPr/>
        </p:nvSpPr>
        <p:spPr>
          <a:xfrm>
            <a:off x="7963701" y="792329"/>
            <a:ext cx="721895" cy="400110"/>
          </a:xfrm>
          <a:prstGeom prst="rect">
            <a:avLst/>
          </a:prstGeom>
          <a:noFill/>
        </p:spPr>
        <p:txBody>
          <a:bodyPr wrap="square" rtlCol="0">
            <a:spAutoFit/>
          </a:bodyPr>
          <a:lstStyle>
            <a:defPPr>
              <a:defRPr lang="es-ES"/>
            </a:defPPr>
            <a:lvl1pPr>
              <a:defRPr sz="2000" b="1">
                <a:solidFill>
                  <a:schemeClr val="accent5">
                    <a:lumMod val="75000"/>
                  </a:schemeClr>
                </a:solidFill>
                <a:effectLst>
                  <a:outerShdw blurRad="38100" dist="38100" dir="2700000" algn="tl">
                    <a:srgbClr val="000000">
                      <a:alpha val="43137"/>
                    </a:srgbClr>
                  </a:outerShdw>
                </a:effectLst>
              </a:defRPr>
            </a:lvl1pPr>
          </a:lstStyle>
          <a:p>
            <a:r>
              <a:rPr lang="en-US" dirty="0">
                <a:solidFill>
                  <a:schemeClr val="bg1"/>
                </a:solidFill>
              </a:rPr>
              <a:t>2018</a:t>
            </a:r>
          </a:p>
        </p:txBody>
      </p:sp>
      <p:sp>
        <p:nvSpPr>
          <p:cNvPr id="14" name="CuadroTexto 13">
            <a:extLst>
              <a:ext uri="{FF2B5EF4-FFF2-40B4-BE49-F238E27FC236}">
                <a16:creationId xmlns:a16="http://schemas.microsoft.com/office/drawing/2014/main" id="{6ED194BA-F5FC-492E-A79E-7F8F0555931A}"/>
              </a:ext>
            </a:extLst>
          </p:cNvPr>
          <p:cNvSpPr txBox="1"/>
          <p:nvPr/>
        </p:nvSpPr>
        <p:spPr>
          <a:xfrm>
            <a:off x="7724776" y="1191777"/>
            <a:ext cx="4621758" cy="1400383"/>
          </a:xfrm>
          <a:prstGeom prst="rect">
            <a:avLst/>
          </a:prstGeom>
          <a:noFill/>
        </p:spPr>
        <p:txBody>
          <a:bodyPr wrap="square" rtlCol="0">
            <a:spAutoFit/>
          </a:bodyPr>
          <a:lstStyle/>
          <a:p>
            <a:pPr marL="527037" indent="-358766">
              <a:spcAft>
                <a:spcPts val="264"/>
              </a:spcAft>
              <a:buFont typeface="Courier New" panose="02070309020205020404" pitchFamily="49" charset="0"/>
              <a:buChar char="o"/>
              <a:defRPr/>
            </a:pPr>
            <a:r>
              <a:rPr lang="en-US" sz="2000" dirty="0">
                <a:solidFill>
                  <a:schemeClr val="bg1"/>
                </a:solidFill>
              </a:rPr>
              <a:t>PA requirements collection</a:t>
            </a:r>
          </a:p>
          <a:p>
            <a:pPr marL="527037" indent="-358766">
              <a:spcAft>
                <a:spcPts val="264"/>
              </a:spcAft>
              <a:buFont typeface="Courier New" panose="02070309020205020404" pitchFamily="49" charset="0"/>
              <a:buChar char="o"/>
              <a:defRPr/>
            </a:pPr>
            <a:r>
              <a:rPr lang="en-US" sz="2000" dirty="0">
                <a:solidFill>
                  <a:schemeClr val="bg1"/>
                </a:solidFill>
              </a:rPr>
              <a:t>Workflow to integrate RS data and Crop Map Classification within IACS.</a:t>
            </a:r>
          </a:p>
          <a:p>
            <a:pPr marL="527037" indent="-358766">
              <a:spcAft>
                <a:spcPts val="264"/>
              </a:spcAft>
              <a:buFont typeface="Courier New" panose="02070309020205020404" pitchFamily="49" charset="0"/>
              <a:buChar char="o"/>
              <a:defRPr/>
            </a:pPr>
            <a:r>
              <a:rPr lang="en-US" sz="2000" dirty="0">
                <a:solidFill>
                  <a:schemeClr val="bg1"/>
                </a:solidFill>
              </a:rPr>
              <a:t>Deployment of the infrastructure</a:t>
            </a:r>
          </a:p>
        </p:txBody>
      </p:sp>
      <p:sp>
        <p:nvSpPr>
          <p:cNvPr id="19" name="CuadroTexto 18">
            <a:extLst>
              <a:ext uri="{FF2B5EF4-FFF2-40B4-BE49-F238E27FC236}">
                <a16:creationId xmlns:a16="http://schemas.microsoft.com/office/drawing/2014/main" id="{FED618A5-5DFD-4039-BFBD-7229C9E36C8C}"/>
              </a:ext>
            </a:extLst>
          </p:cNvPr>
          <p:cNvSpPr txBox="1"/>
          <p:nvPr/>
        </p:nvSpPr>
        <p:spPr>
          <a:xfrm>
            <a:off x="19050" y="2732021"/>
            <a:ext cx="702448"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2011</a:t>
            </a:r>
          </a:p>
        </p:txBody>
      </p:sp>
      <p:sp>
        <p:nvSpPr>
          <p:cNvPr id="29" name="CuadroTexto 28">
            <a:extLst>
              <a:ext uri="{FF2B5EF4-FFF2-40B4-BE49-F238E27FC236}">
                <a16:creationId xmlns:a16="http://schemas.microsoft.com/office/drawing/2014/main" id="{91AF1C0E-A180-4E0D-849F-C06AE7C71F7C}"/>
              </a:ext>
            </a:extLst>
          </p:cNvPr>
          <p:cNvSpPr txBox="1"/>
          <p:nvPr/>
        </p:nvSpPr>
        <p:spPr>
          <a:xfrm>
            <a:off x="1506696" y="2722807"/>
            <a:ext cx="702448"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2016</a:t>
            </a:r>
          </a:p>
        </p:txBody>
      </p:sp>
      <p:cxnSp>
        <p:nvCxnSpPr>
          <p:cNvPr id="31" name="Conector recto de flecha 30">
            <a:extLst>
              <a:ext uri="{FF2B5EF4-FFF2-40B4-BE49-F238E27FC236}">
                <a16:creationId xmlns:a16="http://schemas.microsoft.com/office/drawing/2014/main" id="{4C8D1CF9-6982-4A0D-83EF-4AC6268AEC93}"/>
              </a:ext>
            </a:extLst>
          </p:cNvPr>
          <p:cNvCxnSpPr>
            <a:stCxn id="19" idx="3"/>
            <a:endCxn id="29" idx="1"/>
          </p:cNvCxnSpPr>
          <p:nvPr/>
        </p:nvCxnSpPr>
        <p:spPr>
          <a:xfrm flipV="1">
            <a:off x="721498" y="2922862"/>
            <a:ext cx="785198" cy="9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6B4DD91F-DE5C-4A97-91E3-D3EF6744C09C}"/>
              </a:ext>
            </a:extLst>
          </p:cNvPr>
          <p:cNvSpPr txBox="1"/>
          <p:nvPr/>
        </p:nvSpPr>
        <p:spPr>
          <a:xfrm>
            <a:off x="3232570" y="2722798"/>
            <a:ext cx="1059774"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2020…</a:t>
            </a:r>
          </a:p>
        </p:txBody>
      </p:sp>
      <p:cxnSp>
        <p:nvCxnSpPr>
          <p:cNvPr id="34" name="Conector recto de flecha 33">
            <a:extLst>
              <a:ext uri="{FF2B5EF4-FFF2-40B4-BE49-F238E27FC236}">
                <a16:creationId xmlns:a16="http://schemas.microsoft.com/office/drawing/2014/main" id="{6A9E7807-536A-4FF3-AAE7-EEC94C0683D2}"/>
              </a:ext>
            </a:extLst>
          </p:cNvPr>
          <p:cNvCxnSpPr>
            <a:cxnSpLocks/>
            <a:stCxn id="29" idx="3"/>
            <a:endCxn id="33" idx="1"/>
          </p:cNvCxnSpPr>
          <p:nvPr/>
        </p:nvCxnSpPr>
        <p:spPr>
          <a:xfrm flipV="1">
            <a:off x="2209144" y="2922853"/>
            <a:ext cx="1023426" cy="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9" descr="Logo, icon&#10;&#10;Description automatically generated">
            <a:extLst>
              <a:ext uri="{FF2B5EF4-FFF2-40B4-BE49-F238E27FC236}">
                <a16:creationId xmlns:a16="http://schemas.microsoft.com/office/drawing/2014/main" id="{AABC0EDB-5DEB-4487-B935-66B245E33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3982" y="3007021"/>
            <a:ext cx="3735676" cy="879038"/>
          </a:xfrm>
          <a:prstGeom prst="rect">
            <a:avLst/>
          </a:prstGeom>
        </p:spPr>
      </p:pic>
      <p:pic>
        <p:nvPicPr>
          <p:cNvPr id="1026" name="Picture 2" descr="User Guides - Sentinel-2 MSI - Overview - Sentinel Online - Sentinel">
            <a:extLst>
              <a:ext uri="{FF2B5EF4-FFF2-40B4-BE49-F238E27FC236}">
                <a16:creationId xmlns:a16="http://schemas.microsoft.com/office/drawing/2014/main" id="{877EC9B7-D5CE-460F-B914-344F4AE0A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5450" y="4134525"/>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7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D39D60A-06E7-4FE2-AF78-F79AEEC5BC8D}"/>
              </a:ext>
            </a:extLst>
          </p:cNvPr>
          <p:cNvGrpSpPr/>
          <p:nvPr/>
        </p:nvGrpSpPr>
        <p:grpSpPr>
          <a:xfrm>
            <a:off x="54156" y="85335"/>
            <a:ext cx="4157978" cy="3671057"/>
            <a:chOff x="560100" y="660299"/>
            <a:chExt cx="5202047" cy="4245567"/>
          </a:xfrm>
        </p:grpSpPr>
        <p:pic>
          <p:nvPicPr>
            <p:cNvPr id="4" name="Picture 2">
              <a:extLst>
                <a:ext uri="{FF2B5EF4-FFF2-40B4-BE49-F238E27FC236}">
                  <a16:creationId xmlns:a16="http://schemas.microsoft.com/office/drawing/2014/main" id="{B05FD801-1743-407C-9A61-CE5524E11CE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0100" y="664422"/>
              <a:ext cx="5202047" cy="4241444"/>
            </a:xfrm>
            <a:prstGeom prst="rect">
              <a:avLst/>
            </a:prstGeom>
            <a:noFill/>
            <a:ln w="2857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CuadroTexto 5">
              <a:extLst>
                <a:ext uri="{FF2B5EF4-FFF2-40B4-BE49-F238E27FC236}">
                  <a16:creationId xmlns:a16="http://schemas.microsoft.com/office/drawing/2014/main" id="{74EAE352-B92A-40F1-9FB9-2622E9FDA1E0}"/>
                </a:ext>
              </a:extLst>
            </p:cNvPr>
            <p:cNvSpPr txBox="1"/>
            <p:nvPr/>
          </p:nvSpPr>
          <p:spPr>
            <a:xfrm>
              <a:off x="623637" y="660299"/>
              <a:ext cx="1393849" cy="747480"/>
            </a:xfrm>
            <a:prstGeom prst="rect">
              <a:avLst/>
            </a:prstGeom>
            <a:solidFill>
              <a:schemeClr val="bg1"/>
            </a:solidFill>
          </p:spPr>
          <p:txBody>
            <a:bodyPr wrap="square" rtlCol="0">
              <a:spAutoFit/>
            </a:bodyPr>
            <a:lstStyle/>
            <a:p>
              <a:r>
                <a:rPr lang="en-US" sz="3600" b="1" dirty="0">
                  <a:solidFill>
                    <a:schemeClr val="accent5">
                      <a:lumMod val="75000"/>
                    </a:schemeClr>
                  </a:solidFill>
                  <a:effectLst>
                    <a:outerShdw blurRad="38100" dist="38100" dir="2700000" algn="tl">
                      <a:srgbClr val="000000">
                        <a:alpha val="43137"/>
                      </a:srgbClr>
                    </a:outerShdw>
                  </a:effectLst>
                </a:rPr>
                <a:t>2019</a:t>
              </a:r>
            </a:p>
          </p:txBody>
        </p:sp>
        <p:sp>
          <p:nvSpPr>
            <p:cNvPr id="7" name="Marcador de contenido 7">
              <a:extLst>
                <a:ext uri="{FF2B5EF4-FFF2-40B4-BE49-F238E27FC236}">
                  <a16:creationId xmlns:a16="http://schemas.microsoft.com/office/drawing/2014/main" id="{9A3B12DB-8A56-4E04-92E8-5B9AD122C44A}"/>
                </a:ext>
              </a:extLst>
            </p:cNvPr>
            <p:cNvSpPr txBox="1">
              <a:spLocks/>
            </p:cNvSpPr>
            <p:nvPr/>
          </p:nvSpPr>
          <p:spPr>
            <a:xfrm>
              <a:off x="3161124" y="727521"/>
              <a:ext cx="2551674" cy="864070"/>
            </a:xfrm>
            <a:prstGeom prst="rect">
              <a:avLst/>
            </a:prstGeom>
            <a:gradFill rotWithShape="1">
              <a:gsLst>
                <a:gs pos="0">
                  <a:schemeClr val="bg2">
                    <a:lumMod val="60000"/>
                    <a:lumOff val="40000"/>
                    <a:alpha val="50000"/>
                  </a:schemeClr>
                </a:gs>
                <a:gs pos="100000">
                  <a:schemeClr val="tx1">
                    <a:lumMod val="75000"/>
                  </a:schemeClr>
                </a:gs>
              </a:gsLst>
              <a:path path="circle">
                <a:fillToRect l="100000" t="100000" r="100000" b="100000"/>
              </a:path>
            </a:gradFill>
          </p:spPr>
          <p:style>
            <a:lnRef idx="0">
              <a:schemeClr val="accent1"/>
            </a:lnRef>
            <a:fillRef idx="3">
              <a:schemeClr val="accent1"/>
            </a:fillRef>
            <a:effectRef idx="3">
              <a:schemeClr val="accent1"/>
            </a:effectRef>
            <a:fontRef idx="minor">
              <a:schemeClr val="lt1"/>
            </a:fontRef>
          </p:style>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marL="180000" indent="0" algn="ctr">
                <a:buFont typeface="Calibri" panose="020F0502020204030204" pitchFamily="34" charset="0"/>
                <a:buNone/>
              </a:pPr>
              <a:r>
                <a:rPr lang="es-ES" sz="1600" b="1" spc="50" dirty="0">
                  <a:ln w="0"/>
                  <a:solidFill>
                    <a:schemeClr val="bg2"/>
                  </a:solidFill>
                  <a:effectLst>
                    <a:innerShdw blurRad="63500" dist="50800" dir="13500000">
                      <a:srgbClr val="000000">
                        <a:alpha val="50000"/>
                      </a:srgbClr>
                    </a:innerShdw>
                  </a:effectLst>
                </a:rPr>
                <a:t>Full 1st Pillar</a:t>
              </a:r>
            </a:p>
            <a:p>
              <a:pPr marL="180000" indent="0" algn="ctr">
                <a:buFont typeface="Calibri" panose="020F0502020204030204" pitchFamily="34" charset="0"/>
                <a:buNone/>
              </a:pPr>
              <a:r>
                <a:rPr lang="es-ES" sz="1800" b="1" spc="50" dirty="0">
                  <a:ln w="0"/>
                  <a:solidFill>
                    <a:srgbClr val="FF0000"/>
                  </a:solidFill>
                  <a:effectLst>
                    <a:innerShdw blurRad="63500" dist="50800" dir="13500000">
                      <a:srgbClr val="000000">
                        <a:alpha val="50000"/>
                      </a:srgbClr>
                    </a:innerShdw>
                  </a:effectLst>
                </a:rPr>
                <a:t>6.4% </a:t>
              </a:r>
              <a:r>
                <a:rPr lang="es-ES" sz="1800" b="1" spc="50" dirty="0" err="1">
                  <a:ln w="0"/>
                  <a:solidFill>
                    <a:srgbClr val="FF0000"/>
                  </a:solidFill>
                  <a:effectLst>
                    <a:innerShdw blurRad="63500" dist="50800" dir="13500000">
                      <a:srgbClr val="000000">
                        <a:alpha val="50000"/>
                      </a:srgbClr>
                    </a:innerShdw>
                  </a:effectLst>
                </a:rPr>
                <a:t>Claim</a:t>
              </a:r>
              <a:r>
                <a:rPr lang="es-ES" sz="1800" b="1" spc="50" dirty="0">
                  <a:ln w="0"/>
                  <a:solidFill>
                    <a:srgbClr val="FF0000"/>
                  </a:solidFill>
                  <a:effectLst>
                    <a:innerShdw blurRad="63500" dist="50800" dir="13500000">
                      <a:srgbClr val="000000">
                        <a:alpha val="50000"/>
                      </a:srgbClr>
                    </a:innerShdw>
                  </a:effectLst>
                </a:rPr>
                <a:t> </a:t>
              </a:r>
              <a:r>
                <a:rPr lang="es-ES" sz="1800" b="1" spc="50" dirty="0" err="1">
                  <a:ln w="0"/>
                  <a:solidFill>
                    <a:srgbClr val="FF0000"/>
                  </a:solidFill>
                  <a:effectLst>
                    <a:innerShdw blurRad="63500" dist="50800" dir="13500000">
                      <a:srgbClr val="000000">
                        <a:alpha val="50000"/>
                      </a:srgbClr>
                    </a:innerShdw>
                  </a:effectLst>
                </a:rPr>
                <a:t>Area</a:t>
              </a:r>
              <a:endParaRPr lang="es-ES" sz="1800" b="1" spc="50" dirty="0">
                <a:ln w="0"/>
                <a:solidFill>
                  <a:srgbClr val="FF0000"/>
                </a:solidFill>
                <a:effectLst>
                  <a:innerShdw blurRad="63500" dist="50800" dir="13500000">
                    <a:srgbClr val="000000">
                      <a:alpha val="50000"/>
                    </a:srgbClr>
                  </a:innerShdw>
                </a:effectLst>
              </a:endParaRPr>
            </a:p>
          </p:txBody>
        </p:sp>
      </p:grpSp>
      <p:grpSp>
        <p:nvGrpSpPr>
          <p:cNvPr id="11" name="Grupo 10">
            <a:extLst>
              <a:ext uri="{FF2B5EF4-FFF2-40B4-BE49-F238E27FC236}">
                <a16:creationId xmlns:a16="http://schemas.microsoft.com/office/drawing/2014/main" id="{FB5E0DC2-10C5-4255-9BE9-FECEC0057A41}"/>
              </a:ext>
            </a:extLst>
          </p:cNvPr>
          <p:cNvGrpSpPr/>
          <p:nvPr/>
        </p:nvGrpSpPr>
        <p:grpSpPr>
          <a:xfrm>
            <a:off x="3936987" y="1031232"/>
            <a:ext cx="4470413" cy="3667492"/>
            <a:chOff x="6473263" y="602682"/>
            <a:chExt cx="5190415" cy="4231960"/>
          </a:xfrm>
        </p:grpSpPr>
        <p:pic>
          <p:nvPicPr>
            <p:cNvPr id="5" name="Imagen 4">
              <a:extLst>
                <a:ext uri="{FF2B5EF4-FFF2-40B4-BE49-F238E27FC236}">
                  <a16:creationId xmlns:a16="http://schemas.microsoft.com/office/drawing/2014/main" id="{69A3E98E-1CEF-4260-A040-BB988BC9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263" y="602682"/>
              <a:ext cx="5190415" cy="4231960"/>
            </a:xfrm>
            <a:prstGeom prst="rect">
              <a:avLst/>
            </a:prstGeom>
            <a:ln w="28575">
              <a:solidFill>
                <a:srgbClr val="002060"/>
              </a:solidFill>
            </a:ln>
            <a:effectLst>
              <a:outerShdw blurRad="50800" dist="38100" algn="l" rotWithShape="0">
                <a:prstClr val="black">
                  <a:alpha val="40000"/>
                </a:prstClr>
              </a:outerShdw>
            </a:effectLst>
          </p:spPr>
        </p:pic>
        <p:sp>
          <p:nvSpPr>
            <p:cNvPr id="8" name="CuadroTexto 7">
              <a:extLst>
                <a:ext uri="{FF2B5EF4-FFF2-40B4-BE49-F238E27FC236}">
                  <a16:creationId xmlns:a16="http://schemas.microsoft.com/office/drawing/2014/main" id="{532FC2FD-BF19-43FD-8CA8-7D098F0019E1}"/>
                </a:ext>
              </a:extLst>
            </p:cNvPr>
            <p:cNvSpPr txBox="1"/>
            <p:nvPr/>
          </p:nvSpPr>
          <p:spPr>
            <a:xfrm>
              <a:off x="6620943" y="683126"/>
              <a:ext cx="1359184" cy="745809"/>
            </a:xfrm>
            <a:prstGeom prst="rect">
              <a:avLst/>
            </a:prstGeom>
            <a:solidFill>
              <a:schemeClr val="bg1"/>
            </a:solidFill>
          </p:spPr>
          <p:txBody>
            <a:bodyPr wrap="square" rtlCol="0">
              <a:spAutoFit/>
            </a:bodyPr>
            <a:lstStyle/>
            <a:p>
              <a:r>
                <a:rPr lang="en-US" sz="3600" b="1" dirty="0">
                  <a:solidFill>
                    <a:schemeClr val="accent5">
                      <a:lumMod val="75000"/>
                    </a:schemeClr>
                  </a:solidFill>
                  <a:effectLst>
                    <a:outerShdw blurRad="38100" dist="38100" dir="2700000" algn="tl">
                      <a:srgbClr val="000000">
                        <a:alpha val="43137"/>
                      </a:srgbClr>
                    </a:outerShdw>
                  </a:effectLst>
                </a:rPr>
                <a:t>2020</a:t>
              </a:r>
            </a:p>
          </p:txBody>
        </p:sp>
        <p:sp>
          <p:nvSpPr>
            <p:cNvPr id="9" name="Marcador de contenido 7">
              <a:extLst>
                <a:ext uri="{FF2B5EF4-FFF2-40B4-BE49-F238E27FC236}">
                  <a16:creationId xmlns:a16="http://schemas.microsoft.com/office/drawing/2014/main" id="{74D975EE-FDA3-4276-A280-3A04E16A5602}"/>
                </a:ext>
              </a:extLst>
            </p:cNvPr>
            <p:cNvSpPr txBox="1">
              <a:spLocks/>
            </p:cNvSpPr>
            <p:nvPr/>
          </p:nvSpPr>
          <p:spPr>
            <a:xfrm>
              <a:off x="8824686" y="638479"/>
              <a:ext cx="2743677" cy="821996"/>
            </a:xfrm>
            <a:prstGeom prst="rect">
              <a:avLst/>
            </a:prstGeom>
            <a:gradFill rotWithShape="1">
              <a:gsLst>
                <a:gs pos="0">
                  <a:schemeClr val="bg2">
                    <a:lumMod val="60000"/>
                    <a:lumOff val="40000"/>
                    <a:alpha val="50000"/>
                  </a:schemeClr>
                </a:gs>
                <a:gs pos="100000">
                  <a:schemeClr val="tx1">
                    <a:lumMod val="75000"/>
                  </a:schemeClr>
                </a:gs>
              </a:gsLst>
              <a:path path="circle">
                <a:fillToRect l="100000" t="100000" r="100000" b="100000"/>
              </a:path>
            </a:gradFill>
          </p:spPr>
          <p:style>
            <a:lnRef idx="0">
              <a:schemeClr val="accent1"/>
            </a:lnRef>
            <a:fillRef idx="3">
              <a:schemeClr val="accent1"/>
            </a:fillRef>
            <a:effectRef idx="3">
              <a:schemeClr val="accent1"/>
            </a:effectRef>
            <a:fontRef idx="minor">
              <a:schemeClr val="lt1"/>
            </a:fontRef>
          </p:style>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marL="180000" indent="0">
                <a:buFont typeface="Calibri" panose="020F0502020204030204" pitchFamily="34" charset="0"/>
                <a:buNone/>
              </a:pPr>
              <a:r>
                <a:rPr lang="es-ES" sz="1800" b="1" spc="50" dirty="0">
                  <a:ln w="0"/>
                  <a:solidFill>
                    <a:schemeClr val="bg2"/>
                  </a:solidFill>
                  <a:effectLst>
                    <a:innerShdw blurRad="63500" dist="50800" dir="13500000">
                      <a:srgbClr val="000000">
                        <a:alpha val="50000"/>
                      </a:srgbClr>
                    </a:innerShdw>
                  </a:effectLst>
                </a:rPr>
                <a:t>1</a:t>
              </a:r>
              <a:r>
                <a:rPr lang="es-ES" sz="1800" b="1" spc="50" baseline="30000" dirty="0">
                  <a:ln w="0"/>
                  <a:solidFill>
                    <a:schemeClr val="bg2"/>
                  </a:solidFill>
                  <a:effectLst>
                    <a:innerShdw blurRad="63500" dist="50800" dir="13500000">
                      <a:srgbClr val="000000">
                        <a:alpha val="50000"/>
                      </a:srgbClr>
                    </a:innerShdw>
                  </a:effectLst>
                </a:rPr>
                <a:t>st</a:t>
              </a:r>
              <a:r>
                <a:rPr lang="es-ES" sz="1800" b="1" spc="50" dirty="0">
                  <a:ln w="0"/>
                  <a:solidFill>
                    <a:schemeClr val="bg2"/>
                  </a:solidFill>
                  <a:effectLst>
                    <a:innerShdw blurRad="63500" dist="50800" dir="13500000">
                      <a:srgbClr val="000000">
                        <a:alpha val="50000"/>
                      </a:srgbClr>
                    </a:innerShdw>
                  </a:effectLst>
                </a:rPr>
                <a:t> &amp; 2</a:t>
              </a:r>
              <a:r>
                <a:rPr lang="es-ES" sz="1800" b="1" spc="50" baseline="30000" dirty="0">
                  <a:ln w="0"/>
                  <a:solidFill>
                    <a:schemeClr val="bg2"/>
                  </a:solidFill>
                  <a:effectLst>
                    <a:innerShdw blurRad="63500" dist="50800" dir="13500000">
                      <a:srgbClr val="000000">
                        <a:alpha val="50000"/>
                      </a:srgbClr>
                    </a:innerShdw>
                  </a:effectLst>
                </a:rPr>
                <a:t>nd</a:t>
              </a:r>
              <a:r>
                <a:rPr lang="es-ES" sz="1800" b="1" spc="50" dirty="0">
                  <a:ln w="0"/>
                  <a:solidFill>
                    <a:schemeClr val="bg2"/>
                  </a:solidFill>
                  <a:effectLst>
                    <a:innerShdw blurRad="63500" dist="50800" dir="13500000">
                      <a:srgbClr val="000000">
                        <a:alpha val="50000"/>
                      </a:srgbClr>
                    </a:innerShdw>
                  </a:effectLst>
                </a:rPr>
                <a:t> Pillar</a:t>
              </a:r>
            </a:p>
            <a:p>
              <a:pPr marL="180000" indent="0">
                <a:buFont typeface="Calibri" panose="020F0502020204030204" pitchFamily="34" charset="0"/>
                <a:buNone/>
              </a:pPr>
              <a:r>
                <a:rPr lang="es-ES" b="1" spc="50" dirty="0">
                  <a:ln w="0"/>
                  <a:solidFill>
                    <a:srgbClr val="FF0000"/>
                  </a:solidFill>
                  <a:effectLst>
                    <a:innerShdw blurRad="63500" dist="50800" dir="13500000">
                      <a:srgbClr val="000000">
                        <a:alpha val="50000"/>
                      </a:srgbClr>
                    </a:innerShdw>
                  </a:effectLst>
                </a:rPr>
                <a:t>29.5% </a:t>
              </a:r>
              <a:r>
                <a:rPr lang="es-ES" b="1" spc="50" dirty="0" err="1">
                  <a:ln w="0"/>
                  <a:solidFill>
                    <a:srgbClr val="FF0000"/>
                  </a:solidFill>
                  <a:effectLst>
                    <a:innerShdw blurRad="63500" dist="50800" dir="13500000">
                      <a:srgbClr val="000000">
                        <a:alpha val="50000"/>
                      </a:srgbClr>
                    </a:innerShdw>
                  </a:effectLst>
                </a:rPr>
                <a:t>Claim</a:t>
              </a:r>
              <a:r>
                <a:rPr lang="es-ES" b="1" spc="50" dirty="0">
                  <a:ln w="0"/>
                  <a:solidFill>
                    <a:srgbClr val="FF0000"/>
                  </a:solidFill>
                  <a:effectLst>
                    <a:innerShdw blurRad="63500" dist="50800" dir="13500000">
                      <a:srgbClr val="000000">
                        <a:alpha val="50000"/>
                      </a:srgbClr>
                    </a:innerShdw>
                  </a:effectLst>
                </a:rPr>
                <a:t> </a:t>
              </a:r>
              <a:r>
                <a:rPr lang="es-ES" b="1" spc="50" dirty="0" err="1">
                  <a:ln w="0"/>
                  <a:solidFill>
                    <a:srgbClr val="FF0000"/>
                  </a:solidFill>
                  <a:effectLst>
                    <a:innerShdw blurRad="63500" dist="50800" dir="13500000">
                      <a:srgbClr val="000000">
                        <a:alpha val="50000"/>
                      </a:srgbClr>
                    </a:innerShdw>
                  </a:effectLst>
                </a:rPr>
                <a:t>Area</a:t>
              </a:r>
              <a:endParaRPr lang="en-US" b="1" spc="50" dirty="0">
                <a:ln w="0"/>
                <a:solidFill>
                  <a:srgbClr val="FF0000"/>
                </a:solidFill>
                <a:effectLst>
                  <a:innerShdw blurRad="63500" dist="50800" dir="13500000">
                    <a:srgbClr val="000000">
                      <a:alpha val="50000"/>
                    </a:srgbClr>
                  </a:innerShdw>
                </a:effectLst>
              </a:endParaRPr>
            </a:p>
          </p:txBody>
        </p:sp>
      </p:grpSp>
      <p:grpSp>
        <p:nvGrpSpPr>
          <p:cNvPr id="12" name="Grupo 11">
            <a:extLst>
              <a:ext uri="{FF2B5EF4-FFF2-40B4-BE49-F238E27FC236}">
                <a16:creationId xmlns:a16="http://schemas.microsoft.com/office/drawing/2014/main" id="{1602C7A4-09AA-4E4A-97AF-FE2E1EC6886D}"/>
              </a:ext>
            </a:extLst>
          </p:cNvPr>
          <p:cNvGrpSpPr/>
          <p:nvPr/>
        </p:nvGrpSpPr>
        <p:grpSpPr>
          <a:xfrm>
            <a:off x="7229505" y="3200399"/>
            <a:ext cx="4470413" cy="3521961"/>
            <a:chOff x="142903" y="1047751"/>
            <a:chExt cx="7164685" cy="5344410"/>
          </a:xfrm>
        </p:grpSpPr>
        <p:pic>
          <p:nvPicPr>
            <p:cNvPr id="13" name="Imagen 12">
              <a:extLst>
                <a:ext uri="{FF2B5EF4-FFF2-40B4-BE49-F238E27FC236}">
                  <a16:creationId xmlns:a16="http://schemas.microsoft.com/office/drawing/2014/main" id="{B3736954-6E19-4468-AFAF-2EB3E37A8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03" y="1047751"/>
              <a:ext cx="7164685" cy="5344410"/>
            </a:xfrm>
            <a:prstGeom prst="rect">
              <a:avLst/>
            </a:prstGeom>
            <a:ln w="28575">
              <a:solidFill>
                <a:srgbClr val="002060"/>
              </a:solidFill>
            </a:ln>
            <a:effectLst>
              <a:outerShdw blurRad="50800" dist="38100" algn="l" rotWithShape="0">
                <a:prstClr val="black">
                  <a:alpha val="40000"/>
                </a:prstClr>
              </a:outerShdw>
            </a:effectLst>
          </p:spPr>
        </p:pic>
        <p:sp>
          <p:nvSpPr>
            <p:cNvPr id="14" name="CuadroTexto 13">
              <a:extLst>
                <a:ext uri="{FF2B5EF4-FFF2-40B4-BE49-F238E27FC236}">
                  <a16:creationId xmlns:a16="http://schemas.microsoft.com/office/drawing/2014/main" id="{60A78709-CC4D-47DF-8B67-DA8359C4E155}"/>
                </a:ext>
              </a:extLst>
            </p:cNvPr>
            <p:cNvSpPr txBox="1"/>
            <p:nvPr/>
          </p:nvSpPr>
          <p:spPr>
            <a:xfrm>
              <a:off x="372543" y="1123508"/>
              <a:ext cx="1658160" cy="887369"/>
            </a:xfrm>
            <a:prstGeom prst="rect">
              <a:avLst/>
            </a:prstGeom>
            <a:solidFill>
              <a:schemeClr val="bg1"/>
            </a:solidFill>
          </p:spPr>
          <p:txBody>
            <a:bodyPr wrap="square" rtlCol="0">
              <a:spAutoFit/>
            </a:bodyPr>
            <a:lstStyle/>
            <a:p>
              <a:r>
                <a:rPr lang="en-US" sz="3200" b="1" dirty="0">
                  <a:solidFill>
                    <a:schemeClr val="accent5">
                      <a:lumMod val="75000"/>
                    </a:schemeClr>
                  </a:solidFill>
                  <a:effectLst>
                    <a:outerShdw blurRad="38100" dist="38100" dir="2700000" algn="tl">
                      <a:srgbClr val="000000">
                        <a:alpha val="43137"/>
                      </a:srgbClr>
                    </a:outerShdw>
                  </a:effectLst>
                </a:rPr>
                <a:t>2021</a:t>
              </a:r>
            </a:p>
          </p:txBody>
        </p:sp>
        <p:sp>
          <p:nvSpPr>
            <p:cNvPr id="15" name="Marcador de contenido 7">
              <a:extLst>
                <a:ext uri="{FF2B5EF4-FFF2-40B4-BE49-F238E27FC236}">
                  <a16:creationId xmlns:a16="http://schemas.microsoft.com/office/drawing/2014/main" id="{8F237FC7-3534-45B0-91A4-742DFDFB749D}"/>
                </a:ext>
              </a:extLst>
            </p:cNvPr>
            <p:cNvSpPr txBox="1">
              <a:spLocks/>
            </p:cNvSpPr>
            <p:nvPr/>
          </p:nvSpPr>
          <p:spPr>
            <a:xfrm>
              <a:off x="3475849" y="1121276"/>
              <a:ext cx="3683395" cy="2200112"/>
            </a:xfrm>
            <a:prstGeom prst="rect">
              <a:avLst/>
            </a:prstGeom>
            <a:gradFill rotWithShape="1">
              <a:gsLst>
                <a:gs pos="0">
                  <a:schemeClr val="bg2">
                    <a:lumMod val="60000"/>
                    <a:lumOff val="40000"/>
                    <a:alpha val="50000"/>
                  </a:schemeClr>
                </a:gs>
                <a:gs pos="100000">
                  <a:schemeClr val="tx1">
                    <a:lumMod val="75000"/>
                  </a:schemeClr>
                </a:gs>
              </a:gsLst>
              <a:path path="circle">
                <a:fillToRect l="100000" t="100000" r="100000" b="100000"/>
              </a:path>
            </a:gradFill>
          </p:spPr>
          <p:style>
            <a:lnRef idx="0">
              <a:schemeClr val="accent1"/>
            </a:lnRef>
            <a:fillRef idx="3">
              <a:schemeClr val="accent1"/>
            </a:fillRef>
            <a:effectRef idx="3">
              <a:schemeClr val="accent1"/>
            </a:effectRef>
            <a:fontRef idx="minor">
              <a:schemeClr val="lt1"/>
            </a:fontRef>
          </p:style>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pPr marL="180000" indent="0" algn="ctr">
                <a:buFont typeface="Calibri" panose="020F0502020204030204" pitchFamily="34" charset="0"/>
                <a:buNone/>
              </a:pPr>
              <a:r>
                <a:rPr lang="es-ES" b="1" spc="50" dirty="0" err="1">
                  <a:ln w="0"/>
                  <a:solidFill>
                    <a:schemeClr val="bg2"/>
                  </a:solidFill>
                  <a:effectLst>
                    <a:innerShdw blurRad="63500" dist="50800" dir="13500000">
                      <a:srgbClr val="000000">
                        <a:alpha val="50000"/>
                      </a:srgbClr>
                    </a:innerShdw>
                  </a:effectLst>
                </a:rPr>
                <a:t>All</a:t>
              </a:r>
              <a:r>
                <a:rPr lang="es-ES" b="1" spc="50" dirty="0">
                  <a:ln w="0"/>
                  <a:solidFill>
                    <a:schemeClr val="bg2"/>
                  </a:solidFill>
                  <a:effectLst>
                    <a:innerShdw blurRad="63500" dist="50800" dir="13500000">
                      <a:srgbClr val="000000">
                        <a:alpha val="50000"/>
                      </a:srgbClr>
                    </a:innerShdw>
                  </a:effectLst>
                </a:rPr>
                <a:t> 1</a:t>
              </a:r>
              <a:r>
                <a:rPr lang="es-ES" b="1" spc="50" baseline="30000" dirty="0">
                  <a:ln w="0"/>
                  <a:solidFill>
                    <a:schemeClr val="bg2"/>
                  </a:solidFill>
                  <a:effectLst>
                    <a:innerShdw blurRad="63500" dist="50800" dir="13500000">
                      <a:srgbClr val="000000">
                        <a:alpha val="50000"/>
                      </a:srgbClr>
                    </a:innerShdw>
                  </a:effectLst>
                </a:rPr>
                <a:t>st</a:t>
              </a:r>
              <a:r>
                <a:rPr lang="es-ES" b="1" spc="50" dirty="0">
                  <a:ln w="0"/>
                  <a:solidFill>
                    <a:schemeClr val="bg2"/>
                  </a:solidFill>
                  <a:effectLst>
                    <a:innerShdw blurRad="63500" dist="50800" dir="13500000">
                      <a:srgbClr val="000000">
                        <a:alpha val="50000"/>
                      </a:srgbClr>
                    </a:innerShdw>
                  </a:effectLst>
                </a:rPr>
                <a:t> &amp; 2</a:t>
              </a:r>
              <a:r>
                <a:rPr lang="es-ES" b="1" spc="50" baseline="30000" dirty="0">
                  <a:ln w="0"/>
                  <a:solidFill>
                    <a:schemeClr val="bg2"/>
                  </a:solidFill>
                  <a:effectLst>
                    <a:innerShdw blurRad="63500" dist="50800" dir="13500000">
                      <a:srgbClr val="000000">
                        <a:alpha val="50000"/>
                      </a:srgbClr>
                    </a:innerShdw>
                  </a:effectLst>
                </a:rPr>
                <a:t>nd</a:t>
              </a:r>
              <a:r>
                <a:rPr lang="es-ES" b="1" spc="50" dirty="0">
                  <a:ln w="0"/>
                  <a:solidFill>
                    <a:schemeClr val="bg2"/>
                  </a:solidFill>
                  <a:effectLst>
                    <a:innerShdw blurRad="63500" dist="50800" dir="13500000">
                      <a:srgbClr val="000000">
                        <a:alpha val="50000"/>
                      </a:srgbClr>
                    </a:innerShdw>
                  </a:effectLst>
                </a:rPr>
                <a:t> Pillar</a:t>
              </a:r>
            </a:p>
            <a:p>
              <a:pPr marL="180000" indent="0" algn="ctr">
                <a:buFont typeface="Calibri" panose="020F0502020204030204" pitchFamily="34" charset="0"/>
                <a:buNone/>
              </a:pPr>
              <a:r>
                <a:rPr lang="es-ES" b="1" spc="50" dirty="0">
                  <a:ln w="0"/>
                  <a:solidFill>
                    <a:srgbClr val="FF0000"/>
                  </a:solidFill>
                  <a:effectLst>
                    <a:innerShdw blurRad="63500" dist="50800" dir="13500000">
                      <a:srgbClr val="000000">
                        <a:alpha val="50000"/>
                      </a:srgbClr>
                    </a:innerShdw>
                  </a:effectLst>
                </a:rPr>
                <a:t>100% </a:t>
              </a:r>
              <a:r>
                <a:rPr lang="es-ES" b="1" spc="50" dirty="0" err="1">
                  <a:ln w="0"/>
                  <a:solidFill>
                    <a:srgbClr val="FF0000"/>
                  </a:solidFill>
                  <a:effectLst>
                    <a:innerShdw blurRad="63500" dist="50800" dir="13500000">
                      <a:srgbClr val="000000">
                        <a:alpha val="50000"/>
                      </a:srgbClr>
                    </a:innerShdw>
                  </a:effectLst>
                </a:rPr>
                <a:t>Claim</a:t>
              </a:r>
              <a:r>
                <a:rPr lang="es-ES" b="1" spc="50" dirty="0">
                  <a:ln w="0"/>
                  <a:solidFill>
                    <a:srgbClr val="FF0000"/>
                  </a:solidFill>
                  <a:effectLst>
                    <a:innerShdw blurRad="63500" dist="50800" dir="13500000">
                      <a:srgbClr val="000000">
                        <a:alpha val="50000"/>
                      </a:srgbClr>
                    </a:innerShdw>
                  </a:effectLst>
                </a:rPr>
                <a:t> </a:t>
              </a:r>
              <a:r>
                <a:rPr lang="es-ES" b="1" spc="50" dirty="0" err="1">
                  <a:ln w="0"/>
                  <a:solidFill>
                    <a:srgbClr val="FF0000"/>
                  </a:solidFill>
                  <a:effectLst>
                    <a:innerShdw blurRad="63500" dist="50800" dir="13500000">
                      <a:srgbClr val="000000">
                        <a:alpha val="50000"/>
                      </a:srgbClr>
                    </a:innerShdw>
                  </a:effectLst>
                </a:rPr>
                <a:t>Area</a:t>
              </a:r>
              <a:endParaRPr lang="es-ES" b="1" spc="50" dirty="0">
                <a:ln w="0"/>
                <a:solidFill>
                  <a:srgbClr val="FF0000"/>
                </a:solidFill>
                <a:effectLst>
                  <a:innerShdw blurRad="63500" dist="50800" dir="13500000">
                    <a:srgbClr val="000000">
                      <a:alpha val="50000"/>
                    </a:srgbClr>
                  </a:innerShdw>
                </a:effectLst>
              </a:endParaRPr>
            </a:p>
            <a:p>
              <a:pPr marL="180000" indent="0" algn="ctr">
                <a:buFont typeface="Calibri" panose="020F0502020204030204" pitchFamily="34" charset="0"/>
                <a:buNone/>
              </a:pPr>
              <a:r>
                <a:rPr lang="es-ES" b="1" spc="50" dirty="0">
                  <a:ln w="0"/>
                  <a:solidFill>
                    <a:schemeClr val="bg2"/>
                  </a:solidFill>
                  <a:effectLst>
                    <a:innerShdw blurRad="63500" dist="50800" dir="13500000">
                      <a:srgbClr val="000000">
                        <a:alpha val="50000"/>
                      </a:srgbClr>
                    </a:innerShdw>
                  </a:effectLst>
                </a:rPr>
                <a:t>(5,293,871 ha)</a:t>
              </a:r>
            </a:p>
          </p:txBody>
        </p:sp>
      </p:grpSp>
      <p:sp>
        <p:nvSpPr>
          <p:cNvPr id="16" name="Título 15">
            <a:extLst>
              <a:ext uri="{FF2B5EF4-FFF2-40B4-BE49-F238E27FC236}">
                <a16:creationId xmlns:a16="http://schemas.microsoft.com/office/drawing/2014/main" id="{96AB952B-1E41-476D-A73A-C2D4F07B51B6}"/>
              </a:ext>
            </a:extLst>
          </p:cNvPr>
          <p:cNvSpPr>
            <a:spLocks noGrp="1"/>
          </p:cNvSpPr>
          <p:nvPr>
            <p:ph type="title"/>
          </p:nvPr>
        </p:nvSpPr>
        <p:spPr>
          <a:xfrm>
            <a:off x="4375187" y="-148800"/>
            <a:ext cx="6486489" cy="1325563"/>
          </a:xfrm>
        </p:spPr>
        <p:txBody>
          <a:bodyPr/>
          <a:lstStyle/>
          <a:p>
            <a:r>
              <a:rPr lang="en-GB"/>
              <a:t>Operational monitoring</a:t>
            </a:r>
          </a:p>
        </p:txBody>
      </p:sp>
    </p:spTree>
    <p:extLst>
      <p:ext uri="{BB962C8B-B14F-4D97-AF65-F5344CB8AC3E}">
        <p14:creationId xmlns:p14="http://schemas.microsoft.com/office/powerpoint/2010/main" val="401916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FA81A-85EB-4BD3-8078-1F69251B5B89}"/>
              </a:ext>
            </a:extLst>
          </p:cNvPr>
          <p:cNvSpPr>
            <a:spLocks noGrp="1"/>
          </p:cNvSpPr>
          <p:nvPr>
            <p:ph type="title"/>
          </p:nvPr>
        </p:nvSpPr>
        <p:spPr>
          <a:xfrm>
            <a:off x="906160" y="115802"/>
            <a:ext cx="8515351" cy="836509"/>
          </a:xfrm>
        </p:spPr>
        <p:txBody>
          <a:bodyPr>
            <a:normAutofit/>
          </a:bodyPr>
          <a:lstStyle/>
          <a:p>
            <a:r>
              <a:rPr lang="es-ES" sz="3200" b="1" dirty="0" err="1">
                <a:ea typeface="+mn-ea"/>
                <a:cs typeface="+mn-cs"/>
              </a:rPr>
              <a:t>What</a:t>
            </a:r>
            <a:r>
              <a:rPr lang="es-ES" sz="3200" b="1" dirty="0">
                <a:ea typeface="+mn-ea"/>
                <a:cs typeface="+mn-cs"/>
              </a:rPr>
              <a:t> do </a:t>
            </a:r>
            <a:r>
              <a:rPr lang="es-ES" sz="3200" b="1" dirty="0" err="1">
                <a:ea typeface="+mn-ea"/>
                <a:cs typeface="+mn-cs"/>
              </a:rPr>
              <a:t>PAs</a:t>
            </a:r>
            <a:r>
              <a:rPr lang="es-ES" sz="3200" b="1" dirty="0">
                <a:ea typeface="+mn-ea"/>
                <a:cs typeface="+mn-cs"/>
              </a:rPr>
              <a:t> </a:t>
            </a:r>
            <a:r>
              <a:rPr lang="es-ES" sz="3200" b="1" dirty="0" err="1">
                <a:ea typeface="+mn-ea"/>
                <a:cs typeface="+mn-cs"/>
              </a:rPr>
              <a:t>need</a:t>
            </a:r>
            <a:r>
              <a:rPr lang="es-ES" sz="3200" b="1" dirty="0">
                <a:ea typeface="+mn-ea"/>
                <a:cs typeface="+mn-cs"/>
              </a:rPr>
              <a:t> </a:t>
            </a:r>
            <a:r>
              <a:rPr lang="es-ES" sz="3200" b="1" dirty="0" err="1">
                <a:ea typeface="+mn-ea"/>
                <a:cs typeface="+mn-cs"/>
              </a:rPr>
              <a:t>to</a:t>
            </a:r>
            <a:r>
              <a:rPr lang="es-ES" sz="3200" b="1" dirty="0">
                <a:ea typeface="+mn-ea"/>
                <a:cs typeface="+mn-cs"/>
              </a:rPr>
              <a:t> set a </a:t>
            </a:r>
            <a:r>
              <a:rPr lang="es-ES" sz="3200" b="1" dirty="0" err="1">
                <a:ea typeface="+mn-ea"/>
                <a:cs typeface="+mn-cs"/>
              </a:rPr>
              <a:t>monitoring</a:t>
            </a:r>
            <a:r>
              <a:rPr lang="es-ES" sz="3200" b="1" dirty="0">
                <a:ea typeface="+mn-ea"/>
                <a:cs typeface="+mn-cs"/>
              </a:rPr>
              <a:t> </a:t>
            </a:r>
            <a:r>
              <a:rPr lang="es-ES" sz="3200" b="1" dirty="0" err="1">
                <a:ea typeface="+mn-ea"/>
                <a:cs typeface="+mn-cs"/>
              </a:rPr>
              <a:t>system</a:t>
            </a:r>
            <a:r>
              <a:rPr lang="es-ES" sz="3200" b="1" dirty="0">
                <a:ea typeface="+mn-ea"/>
                <a:cs typeface="+mn-cs"/>
              </a:rPr>
              <a:t>?</a:t>
            </a:r>
          </a:p>
        </p:txBody>
      </p:sp>
      <p:sp>
        <p:nvSpPr>
          <p:cNvPr id="3" name="Marcador de contenido 2">
            <a:extLst>
              <a:ext uri="{FF2B5EF4-FFF2-40B4-BE49-F238E27FC236}">
                <a16:creationId xmlns:a16="http://schemas.microsoft.com/office/drawing/2014/main" id="{532B5D28-80F6-4AFC-9D98-82A84B6A2B6F}"/>
              </a:ext>
            </a:extLst>
          </p:cNvPr>
          <p:cNvSpPr>
            <a:spLocks noGrp="1"/>
          </p:cNvSpPr>
          <p:nvPr>
            <p:ph idx="1"/>
          </p:nvPr>
        </p:nvSpPr>
        <p:spPr>
          <a:xfrm>
            <a:off x="869788" y="1175327"/>
            <a:ext cx="9446560" cy="4860925"/>
          </a:xfrm>
        </p:spPr>
        <p:txBody>
          <a:bodyPr>
            <a:normAutofit fontScale="92500"/>
          </a:bodyPr>
          <a:lstStyle/>
          <a:p>
            <a:pPr marL="514350" indent="-514350">
              <a:buFont typeface="+mj-lt"/>
              <a:buAutoNum type="arabicPeriod"/>
            </a:pPr>
            <a:r>
              <a:rPr lang="en-GB" sz="2500" b="1" dirty="0"/>
              <a:t>Farmers application </a:t>
            </a:r>
            <a:r>
              <a:rPr lang="en-GB" sz="2500" dirty="0"/>
              <a:t>software</a:t>
            </a:r>
          </a:p>
          <a:p>
            <a:pPr lvl="1"/>
            <a:r>
              <a:rPr lang="en-GB" sz="2500" dirty="0"/>
              <a:t>Updated with current season satellite imaginary</a:t>
            </a:r>
          </a:p>
          <a:p>
            <a:pPr lvl="1"/>
            <a:r>
              <a:rPr lang="en-GB" sz="2500" dirty="0"/>
              <a:t>Preloaded markers from previous years and current season land cover</a:t>
            </a:r>
          </a:p>
          <a:p>
            <a:pPr marL="514350" indent="-514350">
              <a:spcBef>
                <a:spcPts val="1800"/>
              </a:spcBef>
              <a:buFont typeface="+mj-lt"/>
              <a:buAutoNum type="arabicPeriod"/>
            </a:pPr>
            <a:r>
              <a:rPr lang="en-GB" sz="2500" b="1" dirty="0"/>
              <a:t>Image downloading</a:t>
            </a:r>
            <a:r>
              <a:rPr lang="en-GB" sz="2500" dirty="0"/>
              <a:t> and pre-processing scripts (signals)</a:t>
            </a:r>
          </a:p>
          <a:p>
            <a:pPr marL="514350" indent="-514350">
              <a:spcBef>
                <a:spcPts val="1800"/>
              </a:spcBef>
              <a:buFont typeface="+mj-lt"/>
              <a:buAutoNum type="arabicPeriod"/>
            </a:pPr>
            <a:r>
              <a:rPr lang="en-GB" sz="2500" dirty="0"/>
              <a:t>Derived products for crop and ag. practices identification (</a:t>
            </a:r>
            <a:r>
              <a:rPr lang="en-GB" sz="2500" b="1" dirty="0"/>
              <a:t>markers</a:t>
            </a:r>
            <a:r>
              <a:rPr lang="en-GB" sz="2500" dirty="0"/>
              <a:t>) </a:t>
            </a:r>
          </a:p>
          <a:p>
            <a:pPr marL="514350" indent="-514350">
              <a:spcBef>
                <a:spcPts val="1800"/>
              </a:spcBef>
              <a:buFont typeface="+mj-lt"/>
              <a:buAutoNum type="arabicPeriod"/>
            </a:pPr>
            <a:r>
              <a:rPr lang="en-GB" sz="2500" b="1" dirty="0"/>
              <a:t>Vector intersection</a:t>
            </a:r>
            <a:r>
              <a:rPr lang="en-GB" sz="2500" dirty="0"/>
              <a:t> to store markers in Monitoring DB next to IACS DB</a:t>
            </a:r>
          </a:p>
          <a:p>
            <a:pPr marL="514350" indent="-514350">
              <a:spcBef>
                <a:spcPts val="1800"/>
              </a:spcBef>
              <a:buFont typeface="+mj-lt"/>
              <a:buAutoNum type="arabicPeriod"/>
            </a:pPr>
            <a:r>
              <a:rPr lang="en-GB" sz="2500" dirty="0"/>
              <a:t>Decision rules based in Monitoring and IACS databases.</a:t>
            </a:r>
          </a:p>
          <a:p>
            <a:pPr marL="514350" indent="-514350">
              <a:spcBef>
                <a:spcPts val="1800"/>
              </a:spcBef>
              <a:buFont typeface="+mj-lt"/>
              <a:buAutoNum type="arabicPeriod"/>
            </a:pPr>
            <a:r>
              <a:rPr lang="en-GB" sz="2500" b="1" dirty="0"/>
              <a:t>Expert judgement tool </a:t>
            </a:r>
            <a:r>
              <a:rPr lang="en-GB" sz="2500" dirty="0"/>
              <a:t>that integrate application data (IACS) with signals, markers and rules.</a:t>
            </a:r>
          </a:p>
          <a:p>
            <a:pPr marL="514350" indent="-514350">
              <a:spcBef>
                <a:spcPts val="1800"/>
              </a:spcBef>
              <a:buFont typeface="+mj-lt"/>
              <a:buAutoNum type="arabicPeriod"/>
            </a:pPr>
            <a:r>
              <a:rPr lang="en-GB" sz="2500" dirty="0"/>
              <a:t>Farmer Interaction APP (notifications, geotagged pictures, etc.) </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9" name="Flecha: a la derecha 8">
            <a:extLst>
              <a:ext uri="{FF2B5EF4-FFF2-40B4-BE49-F238E27FC236}">
                <a16:creationId xmlns:a16="http://schemas.microsoft.com/office/drawing/2014/main" id="{F2BC9A34-5F4F-4D6F-95F9-3B7D9B0E2CB8}"/>
              </a:ext>
            </a:extLst>
          </p:cNvPr>
          <p:cNvSpPr/>
          <p:nvPr/>
        </p:nvSpPr>
        <p:spPr>
          <a:xfrm>
            <a:off x="-86286" y="2398171"/>
            <a:ext cx="992447" cy="468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a:t>essential</a:t>
            </a:r>
          </a:p>
        </p:txBody>
      </p:sp>
      <p:sp>
        <p:nvSpPr>
          <p:cNvPr id="17" name="Flecha: a la derecha 16">
            <a:extLst>
              <a:ext uri="{FF2B5EF4-FFF2-40B4-BE49-F238E27FC236}">
                <a16:creationId xmlns:a16="http://schemas.microsoft.com/office/drawing/2014/main" id="{87597465-B7ED-452A-8C34-7E6AA0F35952}"/>
              </a:ext>
            </a:extLst>
          </p:cNvPr>
          <p:cNvSpPr/>
          <p:nvPr/>
        </p:nvSpPr>
        <p:spPr>
          <a:xfrm>
            <a:off x="-101600" y="3460735"/>
            <a:ext cx="992446" cy="468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a:t>essential</a:t>
            </a:r>
          </a:p>
        </p:txBody>
      </p:sp>
      <p:sp>
        <p:nvSpPr>
          <p:cNvPr id="19" name="Flecha: a la derecha 18">
            <a:extLst>
              <a:ext uri="{FF2B5EF4-FFF2-40B4-BE49-F238E27FC236}">
                <a16:creationId xmlns:a16="http://schemas.microsoft.com/office/drawing/2014/main" id="{CAEE7876-B186-4072-B91B-F300FDF4FC55}"/>
              </a:ext>
            </a:extLst>
          </p:cNvPr>
          <p:cNvSpPr/>
          <p:nvPr/>
        </p:nvSpPr>
        <p:spPr>
          <a:xfrm>
            <a:off x="-86286" y="3993051"/>
            <a:ext cx="992446" cy="468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a:t>essential</a:t>
            </a:r>
          </a:p>
        </p:txBody>
      </p:sp>
      <p:sp>
        <p:nvSpPr>
          <p:cNvPr id="20" name="Flecha: a la derecha 19">
            <a:extLst>
              <a:ext uri="{FF2B5EF4-FFF2-40B4-BE49-F238E27FC236}">
                <a16:creationId xmlns:a16="http://schemas.microsoft.com/office/drawing/2014/main" id="{2D2B7BC6-E9C0-4796-A925-54B5D8F50A15}"/>
              </a:ext>
            </a:extLst>
          </p:cNvPr>
          <p:cNvSpPr/>
          <p:nvPr/>
        </p:nvSpPr>
        <p:spPr>
          <a:xfrm>
            <a:off x="-86286" y="4525367"/>
            <a:ext cx="992446" cy="468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a:t>essential</a:t>
            </a:r>
          </a:p>
        </p:txBody>
      </p:sp>
      <p:sp>
        <p:nvSpPr>
          <p:cNvPr id="5" name="CuadroTexto 4">
            <a:extLst>
              <a:ext uri="{FF2B5EF4-FFF2-40B4-BE49-F238E27FC236}">
                <a16:creationId xmlns:a16="http://schemas.microsoft.com/office/drawing/2014/main" id="{0FB2BCF0-DD0C-4848-97D4-7D814F6ADAFE}"/>
              </a:ext>
            </a:extLst>
          </p:cNvPr>
          <p:cNvSpPr txBox="1"/>
          <p:nvPr/>
        </p:nvSpPr>
        <p:spPr>
          <a:xfrm>
            <a:off x="8314858" y="1038102"/>
            <a:ext cx="2892800"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err="1"/>
              <a:t>Webapp</a:t>
            </a:r>
            <a:r>
              <a:rPr lang="en-GB" dirty="0"/>
              <a:t> with open layers (IACS team)</a:t>
            </a:r>
          </a:p>
          <a:p>
            <a:r>
              <a:rPr lang="en-GB" dirty="0"/>
              <a:t>Sentinel-hub API (Sen4cap)</a:t>
            </a:r>
          </a:p>
        </p:txBody>
      </p:sp>
      <p:sp>
        <p:nvSpPr>
          <p:cNvPr id="10" name="CuadroTexto 9">
            <a:extLst>
              <a:ext uri="{FF2B5EF4-FFF2-40B4-BE49-F238E27FC236}">
                <a16:creationId xmlns:a16="http://schemas.microsoft.com/office/drawing/2014/main" id="{EF2D742E-F16D-40C8-BDDC-B8B99D97A24B}"/>
              </a:ext>
            </a:extLst>
          </p:cNvPr>
          <p:cNvSpPr txBox="1"/>
          <p:nvPr/>
        </p:nvSpPr>
        <p:spPr>
          <a:xfrm>
            <a:off x="9725961" y="2419313"/>
            <a:ext cx="1782620"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Bunch of Batch files and manual operations </a:t>
            </a:r>
          </a:p>
        </p:txBody>
      </p:sp>
      <p:sp>
        <p:nvSpPr>
          <p:cNvPr id="11" name="CuadroTexto 10">
            <a:extLst>
              <a:ext uri="{FF2B5EF4-FFF2-40B4-BE49-F238E27FC236}">
                <a16:creationId xmlns:a16="http://schemas.microsoft.com/office/drawing/2014/main" id="{8584CB8E-7052-4F44-B5F6-072B9713BFE9}"/>
              </a:ext>
            </a:extLst>
          </p:cNvPr>
          <p:cNvSpPr txBox="1"/>
          <p:nvPr/>
        </p:nvSpPr>
        <p:spPr>
          <a:xfrm>
            <a:off x="10187039" y="3427435"/>
            <a:ext cx="178262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Python (</a:t>
            </a:r>
            <a:r>
              <a:rPr lang="en-GB" dirty="0" err="1"/>
              <a:t>rasterio</a:t>
            </a:r>
            <a:r>
              <a:rPr lang="en-GB" dirty="0"/>
              <a:t>, </a:t>
            </a:r>
            <a:r>
              <a:rPr lang="en-GB" dirty="0" err="1"/>
              <a:t>numpy</a:t>
            </a:r>
            <a:r>
              <a:rPr lang="en-GB" dirty="0"/>
              <a:t>, panda)</a:t>
            </a:r>
          </a:p>
        </p:txBody>
      </p:sp>
      <p:sp>
        <p:nvSpPr>
          <p:cNvPr id="12" name="CuadroTexto 11">
            <a:extLst>
              <a:ext uri="{FF2B5EF4-FFF2-40B4-BE49-F238E27FC236}">
                <a16:creationId xmlns:a16="http://schemas.microsoft.com/office/drawing/2014/main" id="{B66E1CD2-BC2B-4541-8AC7-52AAB36A3E35}"/>
              </a:ext>
            </a:extLst>
          </p:cNvPr>
          <p:cNvSpPr txBox="1"/>
          <p:nvPr/>
        </p:nvSpPr>
        <p:spPr>
          <a:xfrm>
            <a:off x="8279730" y="4091940"/>
            <a:ext cx="992446"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PL/SQL</a:t>
            </a:r>
          </a:p>
        </p:txBody>
      </p:sp>
      <p:sp>
        <p:nvSpPr>
          <p:cNvPr id="13" name="CuadroTexto 12">
            <a:extLst>
              <a:ext uri="{FF2B5EF4-FFF2-40B4-BE49-F238E27FC236}">
                <a16:creationId xmlns:a16="http://schemas.microsoft.com/office/drawing/2014/main" id="{8EA9FE32-D9C7-4065-A1A7-15DCABEEF0FF}"/>
              </a:ext>
            </a:extLst>
          </p:cNvPr>
          <p:cNvSpPr txBox="1"/>
          <p:nvPr/>
        </p:nvSpPr>
        <p:spPr>
          <a:xfrm>
            <a:off x="10646009" y="4276606"/>
            <a:ext cx="1352405"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err="1"/>
              <a:t>Webapp</a:t>
            </a:r>
            <a:r>
              <a:rPr lang="en-GB" dirty="0"/>
              <a:t> with open layers (IACS team)</a:t>
            </a:r>
          </a:p>
        </p:txBody>
      </p:sp>
      <p:sp>
        <p:nvSpPr>
          <p:cNvPr id="14" name="CuadroTexto 13">
            <a:extLst>
              <a:ext uri="{FF2B5EF4-FFF2-40B4-BE49-F238E27FC236}">
                <a16:creationId xmlns:a16="http://schemas.microsoft.com/office/drawing/2014/main" id="{49CEF0DE-7B29-4966-9481-A2CD9C54B356}"/>
              </a:ext>
            </a:extLst>
          </p:cNvPr>
          <p:cNvSpPr txBox="1"/>
          <p:nvPr/>
        </p:nvSpPr>
        <p:spPr>
          <a:xfrm>
            <a:off x="9216122" y="5682673"/>
            <a:ext cx="210609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Responsive </a:t>
            </a:r>
            <a:r>
              <a:rPr lang="en-GB" dirty="0" err="1"/>
              <a:t>Webapp</a:t>
            </a:r>
            <a:r>
              <a:rPr lang="en-GB" dirty="0"/>
              <a:t> with lots of API</a:t>
            </a:r>
          </a:p>
        </p:txBody>
      </p:sp>
    </p:spTree>
    <p:extLst>
      <p:ext uri="{BB962C8B-B14F-4D97-AF65-F5344CB8AC3E}">
        <p14:creationId xmlns:p14="http://schemas.microsoft.com/office/powerpoint/2010/main" val="421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FCAACD-309D-43B1-B169-348949CDD11F}"/>
              </a:ext>
            </a:extLst>
          </p:cNvPr>
          <p:cNvSpPr>
            <a:spLocks noGrp="1"/>
          </p:cNvSpPr>
          <p:nvPr>
            <p:ph type="title"/>
          </p:nvPr>
        </p:nvSpPr>
        <p:spPr/>
        <p:txBody>
          <a:bodyPr/>
          <a:lstStyle/>
          <a:p>
            <a:r>
              <a:rPr lang="en-GB" dirty="0"/>
              <a:t>How to set up the new system</a:t>
            </a:r>
          </a:p>
        </p:txBody>
      </p:sp>
      <p:sp>
        <p:nvSpPr>
          <p:cNvPr id="5" name="Marcador de contenido 4">
            <a:extLst>
              <a:ext uri="{FF2B5EF4-FFF2-40B4-BE49-F238E27FC236}">
                <a16:creationId xmlns:a16="http://schemas.microsoft.com/office/drawing/2014/main" id="{1DA6DCDA-591A-4938-915A-7DB689B8A2E0}"/>
              </a:ext>
            </a:extLst>
          </p:cNvPr>
          <p:cNvSpPr>
            <a:spLocks noGrp="1"/>
          </p:cNvSpPr>
          <p:nvPr>
            <p:ph idx="1"/>
          </p:nvPr>
        </p:nvSpPr>
        <p:spPr/>
        <p:txBody>
          <a:bodyPr/>
          <a:lstStyle/>
          <a:p>
            <a:r>
              <a:rPr lang="en-GB" dirty="0"/>
              <a:t>Decide what to keep in the IACS (mandatory upgrade) and what to do externally (Remote Sensing segment)</a:t>
            </a:r>
          </a:p>
          <a:p>
            <a:r>
              <a:rPr lang="en-GB" dirty="0"/>
              <a:t>Decide where to set up the new “external” services:</a:t>
            </a:r>
          </a:p>
          <a:p>
            <a:pPr lvl="1"/>
            <a:r>
              <a:rPr lang="en-GB" dirty="0"/>
              <a:t>Local installation in your premises</a:t>
            </a:r>
          </a:p>
          <a:p>
            <a:pPr lvl="1"/>
            <a:r>
              <a:rPr lang="en-GB" dirty="0"/>
              <a:t>Cloud services</a:t>
            </a:r>
          </a:p>
          <a:p>
            <a:pPr lvl="1"/>
            <a:r>
              <a:rPr lang="en-GB" dirty="0"/>
              <a:t>Take advantage of API provided by other companies</a:t>
            </a:r>
          </a:p>
          <a:p>
            <a:r>
              <a:rPr lang="en-GB" dirty="0"/>
              <a:t>Take advantage of pre-existing developments (Sen4cap, </a:t>
            </a:r>
            <a:r>
              <a:rPr lang="en-GB" dirty="0" err="1"/>
              <a:t>jrc-cmb</a:t>
            </a:r>
            <a:r>
              <a:rPr lang="en-GB" dirty="0"/>
              <a:t>,..)</a:t>
            </a:r>
          </a:p>
          <a:p>
            <a:r>
              <a:rPr lang="en-GB" dirty="0"/>
              <a:t>Be prepare to personalize markers, develop decision rules mixing EO signals, markers and IACS data</a:t>
            </a:r>
          </a:p>
          <a:p>
            <a:endParaRPr lang="en-GB" dirty="0"/>
          </a:p>
          <a:p>
            <a:pPr lvl="1"/>
            <a:endParaRPr lang="en-GB" dirty="0"/>
          </a:p>
          <a:p>
            <a:pPr lvl="1"/>
            <a:endParaRPr lang="en-GB" dirty="0"/>
          </a:p>
        </p:txBody>
      </p:sp>
      <p:pic>
        <p:nvPicPr>
          <p:cNvPr id="1026" name="Picture 2" descr="openEO">
            <a:extLst>
              <a:ext uri="{FF2B5EF4-FFF2-40B4-BE49-F238E27FC236}">
                <a16:creationId xmlns:a16="http://schemas.microsoft.com/office/drawing/2014/main" id="{C0570512-3800-4208-8230-D2A2A8066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6065" y="5655970"/>
            <a:ext cx="1571711" cy="10419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n4CAP - Partner - CREODIAS">
            <a:extLst>
              <a:ext uri="{FF2B5EF4-FFF2-40B4-BE49-F238E27FC236}">
                <a16:creationId xmlns:a16="http://schemas.microsoft.com/office/drawing/2014/main" id="{70D01543-6B61-449A-876B-B18D2FBE3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459" y="5855248"/>
            <a:ext cx="2447796" cy="1002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G Joint Research Centre | MAGIC-NEXUS Project">
            <a:extLst>
              <a:ext uri="{FF2B5EF4-FFF2-40B4-BE49-F238E27FC236}">
                <a16:creationId xmlns:a16="http://schemas.microsoft.com/office/drawing/2014/main" id="{7BD04785-D8CF-4D87-9F32-B2E1EFF988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736" b="19998"/>
          <a:stretch/>
        </p:blipFill>
        <p:spPr bwMode="auto">
          <a:xfrm>
            <a:off x="7315114" y="5655970"/>
            <a:ext cx="2466975" cy="100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1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69522-91F5-4A0A-B03E-B731B7373C99}"/>
              </a:ext>
            </a:extLst>
          </p:cNvPr>
          <p:cNvSpPr>
            <a:spLocks noGrp="1"/>
          </p:cNvSpPr>
          <p:nvPr>
            <p:ph type="title"/>
          </p:nvPr>
        </p:nvSpPr>
        <p:spPr/>
        <p:txBody>
          <a:bodyPr/>
          <a:lstStyle/>
          <a:p>
            <a:r>
              <a:rPr lang="en-GB" dirty="0"/>
              <a:t>Not just controlling: Tools to support farmers</a:t>
            </a:r>
          </a:p>
        </p:txBody>
      </p:sp>
      <p:pic>
        <p:nvPicPr>
          <p:cNvPr id="4" name="Imagen 3">
            <a:extLst>
              <a:ext uri="{FF2B5EF4-FFF2-40B4-BE49-F238E27FC236}">
                <a16:creationId xmlns:a16="http://schemas.microsoft.com/office/drawing/2014/main" id="{53291756-C5CD-49CE-9048-BAD5EB63B73B}"/>
              </a:ext>
            </a:extLst>
          </p:cNvPr>
          <p:cNvPicPr>
            <a:picLocks noChangeAspect="1"/>
          </p:cNvPicPr>
          <p:nvPr/>
        </p:nvPicPr>
        <p:blipFill>
          <a:blip r:embed="rId2"/>
          <a:stretch>
            <a:fillRect/>
          </a:stretch>
        </p:blipFill>
        <p:spPr>
          <a:xfrm>
            <a:off x="1199439" y="1513547"/>
            <a:ext cx="9144000" cy="4511810"/>
          </a:xfrm>
          <a:prstGeom prst="rect">
            <a:avLst/>
          </a:prstGeom>
        </p:spPr>
      </p:pic>
      <p:pic>
        <p:nvPicPr>
          <p:cNvPr id="5" name="Picture 2" descr="logo">
            <a:extLst>
              <a:ext uri="{FF2B5EF4-FFF2-40B4-BE49-F238E27FC236}">
                <a16:creationId xmlns:a16="http://schemas.microsoft.com/office/drawing/2014/main" id="{DC3E5551-2D38-4DB9-B5E8-EBD6ED518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8766" y="6025357"/>
            <a:ext cx="3469346" cy="83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C03563-4303-4BD6-8884-2DE15CF67036}"/>
              </a:ext>
            </a:extLst>
          </p:cNvPr>
          <p:cNvSpPr>
            <a:spLocks noGrp="1"/>
          </p:cNvSpPr>
          <p:nvPr>
            <p:ph idx="1"/>
          </p:nvPr>
        </p:nvSpPr>
        <p:spPr>
          <a:xfrm>
            <a:off x="865523" y="1644393"/>
            <a:ext cx="4076700" cy="4351338"/>
          </a:xfrm>
        </p:spPr>
        <p:txBody>
          <a:bodyPr/>
          <a:lstStyle/>
          <a:p>
            <a:r>
              <a:rPr lang="en-GB" dirty="0"/>
              <a:t>FAST integration</a:t>
            </a:r>
          </a:p>
          <a:p>
            <a:r>
              <a:rPr lang="en-GB" dirty="0"/>
              <a:t>Linked to IACS</a:t>
            </a:r>
          </a:p>
          <a:p>
            <a:r>
              <a:rPr lang="en-GB" dirty="0"/>
              <a:t>Lots of in-situ data</a:t>
            </a:r>
          </a:p>
          <a:p>
            <a:r>
              <a:rPr lang="en-GB" dirty="0"/>
              <a:t>Based on open APIs offered to 3rd party APPs</a:t>
            </a:r>
          </a:p>
          <a:p>
            <a:r>
              <a:rPr lang="en-GB" dirty="0"/>
              <a:t>Foster digitalization in agriculture</a:t>
            </a:r>
          </a:p>
        </p:txBody>
      </p:sp>
      <p:pic>
        <p:nvPicPr>
          <p:cNvPr id="4" name="Imagen 3">
            <a:extLst>
              <a:ext uri="{FF2B5EF4-FFF2-40B4-BE49-F238E27FC236}">
                <a16:creationId xmlns:a16="http://schemas.microsoft.com/office/drawing/2014/main" id="{9176949C-3F6C-4B4D-B7AD-4B10629A53A0}"/>
              </a:ext>
            </a:extLst>
          </p:cNvPr>
          <p:cNvPicPr>
            <a:picLocks noChangeAspect="1"/>
          </p:cNvPicPr>
          <p:nvPr/>
        </p:nvPicPr>
        <p:blipFill>
          <a:blip r:embed="rId2"/>
          <a:stretch>
            <a:fillRect/>
          </a:stretch>
        </p:blipFill>
        <p:spPr>
          <a:xfrm>
            <a:off x="5377833" y="579713"/>
            <a:ext cx="2700067" cy="5821186"/>
          </a:xfrm>
          <a:prstGeom prst="rect">
            <a:avLst/>
          </a:prstGeom>
        </p:spPr>
      </p:pic>
      <p:pic>
        <p:nvPicPr>
          <p:cNvPr id="5" name="Imagen 4">
            <a:extLst>
              <a:ext uri="{FF2B5EF4-FFF2-40B4-BE49-F238E27FC236}">
                <a16:creationId xmlns:a16="http://schemas.microsoft.com/office/drawing/2014/main" id="{DD18F3B6-B9D0-4F30-B1B2-889904967420}"/>
              </a:ext>
            </a:extLst>
          </p:cNvPr>
          <p:cNvPicPr>
            <a:picLocks noChangeAspect="1"/>
          </p:cNvPicPr>
          <p:nvPr/>
        </p:nvPicPr>
        <p:blipFill>
          <a:blip r:embed="rId3"/>
          <a:stretch>
            <a:fillRect/>
          </a:stretch>
        </p:blipFill>
        <p:spPr>
          <a:xfrm>
            <a:off x="8283534" y="579713"/>
            <a:ext cx="2700067" cy="5922509"/>
          </a:xfrm>
          <a:prstGeom prst="rect">
            <a:avLst/>
          </a:prstGeom>
        </p:spPr>
      </p:pic>
      <p:pic>
        <p:nvPicPr>
          <p:cNvPr id="3074" name="Picture 2" descr="logo">
            <a:extLst>
              <a:ext uri="{FF2B5EF4-FFF2-40B4-BE49-F238E27FC236}">
                <a16:creationId xmlns:a16="http://schemas.microsoft.com/office/drawing/2014/main" id="{46BD25A3-9A58-4756-A2B7-1BC29166F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66" y="579713"/>
            <a:ext cx="3469346" cy="8326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a:extLst>
              <a:ext uri="{FF2B5EF4-FFF2-40B4-BE49-F238E27FC236}">
                <a16:creationId xmlns:a16="http://schemas.microsoft.com/office/drawing/2014/main" id="{B9D692DB-E88C-4E13-BF3A-95F3556CB232}"/>
              </a:ext>
            </a:extLst>
          </p:cNvPr>
          <p:cNvGrpSpPr/>
          <p:nvPr/>
        </p:nvGrpSpPr>
        <p:grpSpPr>
          <a:xfrm>
            <a:off x="1033182" y="5106731"/>
            <a:ext cx="3473430" cy="889000"/>
            <a:chOff x="1308100" y="4838700"/>
            <a:chExt cx="3473430" cy="889000"/>
          </a:xfrm>
        </p:grpSpPr>
        <p:sp>
          <p:nvSpPr>
            <p:cNvPr id="7" name="Rectángulo: esquinas redondeadas 6">
              <a:extLst>
                <a:ext uri="{FF2B5EF4-FFF2-40B4-BE49-F238E27FC236}">
                  <a16:creationId xmlns:a16="http://schemas.microsoft.com/office/drawing/2014/main" id="{FAE1B5BA-84F6-4BF9-9EC6-0E4F975CFB82}"/>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hlinkClick r:id="rId5"/>
              <a:extLst>
                <a:ext uri="{FF2B5EF4-FFF2-40B4-BE49-F238E27FC236}">
                  <a16:creationId xmlns:a16="http://schemas.microsoft.com/office/drawing/2014/main" id="{59E62AD5-FA30-4959-9173-237DE5BFADEE}"/>
                </a:ext>
              </a:extLst>
            </p:cNvPr>
            <p:cNvSpPr/>
            <p:nvPr/>
          </p:nvSpPr>
          <p:spPr>
            <a:xfrm>
              <a:off x="1319813" y="5052367"/>
              <a:ext cx="3461717" cy="461665"/>
            </a:xfrm>
            <a:prstGeom prst="rect">
              <a:avLst/>
            </a:prstGeom>
          </p:spPr>
          <p:txBody>
            <a:bodyPr wrap="none">
              <a:spAutoFit/>
            </a:bodyPr>
            <a:lstStyle/>
            <a:p>
              <a:r>
                <a:rPr lang="es-ES" sz="2400" b="1" dirty="0"/>
                <a:t>https://www.sativum.es/</a:t>
              </a:r>
            </a:p>
          </p:txBody>
        </p:sp>
      </p:grpSp>
    </p:spTree>
    <p:extLst>
      <p:ext uri="{BB962C8B-B14F-4D97-AF65-F5344CB8AC3E}">
        <p14:creationId xmlns:p14="http://schemas.microsoft.com/office/powerpoint/2010/main" val="207785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AE14E-A24B-4F17-B0DD-E166314CB20F}"/>
              </a:ext>
            </a:extLst>
          </p:cNvPr>
          <p:cNvSpPr>
            <a:spLocks noGrp="1"/>
          </p:cNvSpPr>
          <p:nvPr>
            <p:ph type="title"/>
          </p:nvPr>
        </p:nvSpPr>
        <p:spPr/>
        <p:txBody>
          <a:bodyPr/>
          <a:lstStyle/>
          <a:p>
            <a:r>
              <a:rPr lang="en-GB" dirty="0"/>
              <a:t>Copernicus in the future from a PA perspective</a:t>
            </a:r>
          </a:p>
        </p:txBody>
      </p:sp>
      <p:sp>
        <p:nvSpPr>
          <p:cNvPr id="3" name="Marcador de contenido 2">
            <a:extLst>
              <a:ext uri="{FF2B5EF4-FFF2-40B4-BE49-F238E27FC236}">
                <a16:creationId xmlns:a16="http://schemas.microsoft.com/office/drawing/2014/main" id="{08C16D25-9E4D-47DF-9D77-26F3730289D1}"/>
              </a:ext>
            </a:extLst>
          </p:cNvPr>
          <p:cNvSpPr>
            <a:spLocks noGrp="1"/>
          </p:cNvSpPr>
          <p:nvPr>
            <p:ph idx="1"/>
          </p:nvPr>
        </p:nvSpPr>
        <p:spPr/>
        <p:txBody>
          <a:bodyPr/>
          <a:lstStyle/>
          <a:p>
            <a:r>
              <a:rPr lang="en-GB" dirty="0"/>
              <a:t>Operationalization of RS has been a key element.</a:t>
            </a:r>
          </a:p>
          <a:p>
            <a:r>
              <a:rPr lang="en-GB" dirty="0"/>
              <a:t>Temporal vs spatial resolution improvements in Sentinel-2</a:t>
            </a:r>
          </a:p>
          <a:p>
            <a:r>
              <a:rPr lang="en-GB" dirty="0"/>
              <a:t>Going further from S-1 &amp; S-2, new sensors to improve Agricultural monitoring :  i.e. Sentinel-8 </a:t>
            </a:r>
            <a:r>
              <a:rPr lang="en-US" dirty="0"/>
              <a:t>LSTM (Land Surface Temperature Monitoring)</a:t>
            </a:r>
            <a:endParaRPr lang="en-GB" dirty="0"/>
          </a:p>
          <a:p>
            <a:endParaRPr lang="en-GB" dirty="0"/>
          </a:p>
        </p:txBody>
      </p:sp>
      <p:pic>
        <p:nvPicPr>
          <p:cNvPr id="2050" name="Picture 2" descr="The European Space Agency (ESA) has selected Airbus Defence and Space as prime contractor for the new Land Surface Temperature Monitoring (LSTM) mission. LSTM is part of Copernicus, the European Union's Earth observation programme for global monitoring. It is one of the six new missions, expanding the capabilities of the current Copernicus space component.">
            <a:extLst>
              <a:ext uri="{FF2B5EF4-FFF2-40B4-BE49-F238E27FC236}">
                <a16:creationId xmlns:a16="http://schemas.microsoft.com/office/drawing/2014/main" id="{FE44F60B-386F-495B-B5EC-295CCC65C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489" y="4393375"/>
            <a:ext cx="3008312" cy="209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6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D8BF554E2F7A4DB72E73C753F193FE" ma:contentTypeVersion="12" ma:contentTypeDescription="Create a new document." ma:contentTypeScope="" ma:versionID="fdab6156ac1ac3da96efbb407c18d626">
  <xsd:schema xmlns:xsd="http://www.w3.org/2001/XMLSchema" xmlns:xs="http://www.w3.org/2001/XMLSchema" xmlns:p="http://schemas.microsoft.com/office/2006/metadata/properties" xmlns:ns2="582273ca-5470-4a64-ad73-6e553da5b0f2" xmlns:ns3="773cd914-d15f-48c7-ab80-5fcda791b9e7" targetNamespace="http://schemas.microsoft.com/office/2006/metadata/properties" ma:root="true" ma:fieldsID="a61760112c5d31e5664c10725b145966" ns2:_="" ns3:_="">
    <xsd:import namespace="582273ca-5470-4a64-ad73-6e553da5b0f2"/>
    <xsd:import namespace="773cd914-d15f-48c7-ab80-5fcda791b9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273ca-5470-4a64-ad73-6e553da5b0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3cd914-d15f-48c7-ab80-5fcda791b9e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7FF323-D4F5-4023-8958-913C0FD6E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2273ca-5470-4a64-ad73-6e553da5b0f2"/>
    <ds:schemaRef ds:uri="773cd914-d15f-48c7-ab80-5fcda791b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FE7BBD-1B97-484B-B237-36A3F77CCA70}">
  <ds:schemaRefs>
    <ds:schemaRef ds:uri="http://purl.org/dc/dcmitype/"/>
    <ds:schemaRef ds:uri="773cd914-d15f-48c7-ab80-5fcda791b9e7"/>
    <ds:schemaRef ds:uri="http://purl.org/dc/terms/"/>
    <ds:schemaRef ds:uri="582273ca-5470-4a64-ad73-6e553da5b0f2"/>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0C85D5-A020-4021-9A0E-2EB48B6BE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4936</TotalTime>
  <Words>586</Words>
  <Application>Microsoft Office PowerPoint</Application>
  <PresentationFormat>Panorámica</PresentationFormat>
  <Paragraphs>88</Paragraphs>
  <Slides>10</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Calibri Light</vt:lpstr>
      <vt:lpstr>Courier New</vt:lpstr>
      <vt:lpstr>Wingdings</vt:lpstr>
      <vt:lpstr>Office Theme</vt:lpstr>
      <vt:lpstr>EO products and needs for implementing a CAP crop monitoring  system</vt:lpstr>
      <vt:lpstr>Presentación de PowerPoint</vt:lpstr>
      <vt:lpstr>Presentación de PowerPoint</vt:lpstr>
      <vt:lpstr>Operational monitoring</vt:lpstr>
      <vt:lpstr>What do PAs need to set a monitoring system?</vt:lpstr>
      <vt:lpstr>How to set up the new system</vt:lpstr>
      <vt:lpstr>Not just controlling: Tools to support farmers</vt:lpstr>
      <vt:lpstr>Presentación de PowerPoint</vt:lpstr>
      <vt:lpstr>Copernicus in the future from a PA perspective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Ombeline Valtille</dc:creator>
  <cp:lastModifiedBy>David Alfonso Nafría García</cp:lastModifiedBy>
  <cp:revision>25</cp:revision>
  <dcterms:created xsi:type="dcterms:W3CDTF">2021-02-16T16:20:50Z</dcterms:created>
  <dcterms:modified xsi:type="dcterms:W3CDTF">2021-03-10T07:12:00Z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0x0101009CD8BF554E2F7A4DB72E73C753F193FE</vt:lpwstr>
  </property>
</Properties>
</file>